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13" r:id="rId4"/>
  </p:sldMasterIdLst>
  <p:notesMasterIdLst>
    <p:notesMasterId r:id="rId22"/>
  </p:notesMasterIdLst>
  <p:sldIdLst>
    <p:sldId id="256" r:id="rId5"/>
    <p:sldId id="825" r:id="rId6"/>
    <p:sldId id="301" r:id="rId7"/>
    <p:sldId id="714" r:id="rId8"/>
    <p:sldId id="709" r:id="rId9"/>
    <p:sldId id="856" r:id="rId10"/>
    <p:sldId id="356" r:id="rId11"/>
    <p:sldId id="837" r:id="rId12"/>
    <p:sldId id="854" r:id="rId13"/>
    <p:sldId id="336" r:id="rId14"/>
    <p:sldId id="840" r:id="rId15"/>
    <p:sldId id="855" r:id="rId16"/>
    <p:sldId id="858" r:id="rId17"/>
    <p:sldId id="857" r:id="rId18"/>
    <p:sldId id="273" r:id="rId19"/>
    <p:sldId id="859" r:id="rId20"/>
    <p:sldId id="298" r:id="rId2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ger  Robert" initials="FR" lastIdx="5" clrIdx="0">
    <p:extLst>
      <p:ext uri="{19B8F6BF-5375-455C-9EA6-DF929625EA0E}">
        <p15:presenceInfo xmlns:p15="http://schemas.microsoft.com/office/powerpoint/2012/main" userId="S::rofinger@ethz.ch::e50c40de-f26d-4754-8343-cfba215ad87e" providerId="AD"/>
      </p:ext>
    </p:extLst>
  </p:cmAuthor>
  <p:cmAuthor id="2" name="McCallum  Chloe" initials="MC" lastIdx="4" clrIdx="1">
    <p:extLst>
      <p:ext uri="{19B8F6BF-5375-455C-9EA6-DF929625EA0E}">
        <p15:presenceInfo xmlns:p15="http://schemas.microsoft.com/office/powerpoint/2012/main" userId="S::cmccallum@ethz.ch::4b3892b4-ffec-493a-a075-8f882b94c11d" providerId="AD"/>
      </p:ext>
    </p:extLst>
  </p:cmAuthor>
  <p:cmAuthor id="3" name="Wüpper  David Johannes" initials="WDJ" lastIdx="1" clrIdx="2">
    <p:extLst>
      <p:ext uri="{19B8F6BF-5375-455C-9EA6-DF929625EA0E}">
        <p15:presenceInfo xmlns:p15="http://schemas.microsoft.com/office/powerpoint/2012/main" userId="S-1-5-21-2025429265-764733703-1417001333-445082" providerId="AD"/>
      </p:ext>
    </p:extLst>
  </p:cmAuthor>
  <p:cmAuthor id="4" name="MOEHRING Niklas Paul" initials="MNP" lastIdx="19" clrIdx="3">
    <p:extLst>
      <p:ext uri="{19B8F6BF-5375-455C-9EA6-DF929625EA0E}">
        <p15:presenceInfo xmlns:p15="http://schemas.microsoft.com/office/powerpoint/2012/main" userId="S-1-5-21-3659826774-2431623546-1214156811-19154" providerId="AD"/>
      </p:ext>
    </p:extLst>
  </p:cmAuthor>
  <p:cmAuthor id="5" name="Garcia Gomez  Viviana" initials="GGV" lastIdx="7" clrIdx="4">
    <p:extLst>
      <p:ext uri="{19B8F6BF-5375-455C-9EA6-DF929625EA0E}">
        <p15:presenceInfo xmlns:p15="http://schemas.microsoft.com/office/powerpoint/2012/main" userId="S::vgarci@ethz.ch::49cfc58e-cfa2-4ac6-978a-973337926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Calibri"/>
              </a:rPr>
              <a:t>Click to edit the notes format</a:t>
            </a:r>
          </a:p>
        </p:txBody>
      </p:sp>
      <p:sp>
        <p:nvSpPr>
          <p:cNvPr id="2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Calibri"/>
              </a:rPr>
              <a:t>&lt;header&gt;</a:t>
            </a:r>
          </a:p>
        </p:txBody>
      </p:sp>
      <p:sp>
        <p:nvSpPr>
          <p:cNvPr id="273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en-US" sz="1400" b="0" strike="noStrike" spc="-1">
                <a:latin typeface="Calibri"/>
              </a:defRPr>
            </a:lvl1pPr>
          </a:lstStyle>
          <a:p>
            <a:pPr algn="r"/>
            <a:r>
              <a:rPr lang="en-US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274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Calibri"/>
              </a:defRPr>
            </a:lvl1pPr>
          </a:lstStyle>
          <a:p>
            <a:r>
              <a:rPr lang="en-US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275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en-US" sz="1400" b="0" strike="noStrike" spc="-1">
                <a:latin typeface="Calibri"/>
              </a:defRPr>
            </a:lvl1pPr>
          </a:lstStyle>
          <a:p>
            <a:pPr algn="r"/>
            <a:fld id="{2AD42A43-BD79-4DDA-836E-6EFFE7CE6C0D}" type="slidenum">
              <a:rPr lang="en-US" sz="1400" b="0" strike="noStrike" spc="-1">
                <a:latin typeface="Calibri"/>
              </a:rPr>
              <a:t>‹N°›</a:t>
            </a:fld>
            <a:endParaRPr lang="en-US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4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Pesticides and EU and Swiss pesticide polices</a:t>
            </a:r>
          </a:p>
          <a:p>
            <a:pPr marL="285750" lvl="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Case Study: Pesticide-free wheat production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+mn-lt"/>
                <a:ea typeface="Calibri" panose="020F0502020204030204" pitchFamily="34" charset="0"/>
              </a:rPr>
              <a:t>Lessons learned: How to enable pesticide-free production? </a:t>
            </a:r>
            <a:endParaRPr lang="en-GB" sz="1600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algn="r"/>
            <a:fld id="{2AD42A43-BD79-4DDA-836E-6EFFE7CE6C0D}" type="slidenum">
              <a:rPr lang="en-US" sz="1400" b="0" strike="noStrike" spc="-1" smtClean="0">
                <a:latin typeface="Calibri"/>
              </a:rPr>
              <a:t>1</a:t>
            </a:fld>
            <a:endParaRPr lang="en-US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8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E9D7E4C-2A6B-495F-96AC-44920A9F6633}" type="slidenum">
              <a:rPr lang="de-CH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6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18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483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620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9208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316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2620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9208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BFDF43-35A4-4854-99A8-A5094B4795B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CAE2A8-7900-4FAF-AE78-E9990927C20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CDADDE-A577-4C63-9A58-9E5289CEEB8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862384-91E0-4F9C-8B13-6FCBBBCA8CA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5FE555-F565-467D-8B5A-26B9E47C74D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31880" y="260280"/>
            <a:ext cx="1072800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7C3AA2-DAFB-4DE5-BCB6-B399B8B9C70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263290-1479-49DC-AE3C-3ED33D0BB4D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D7A75A-31A9-448E-8827-FF653758C35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DAAA9F-EEE1-445A-9B14-4C842F591E2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9C2016-5165-4701-8F23-D78CCF4B51D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0C15F9-31B2-4695-A3AD-2BF679F768FF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620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9208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316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2620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9208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8EA2DB-FC2F-46E7-8ABC-7631689DFCB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E0D1-B2F4-8546-B4C8-438DD9FD6571}" type="datetime1">
              <a:rPr lang="en-US" noProof="0" smtClean="0"/>
              <a:t>5/31/2022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‹N°›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3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‹N°›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55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24064"/>
            <a:ext cx="11328400" cy="421004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73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F2E5A30-3DBA-4126-A217-517AAD9CF8E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64D0BA-473C-422A-AA1E-FED02BAC969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A266B9-AC98-4483-A603-4BD4C9C3C8E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52007C9-5C38-4C0E-8868-05098F82078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942201F-C9DC-4337-B3C4-27A7487FE06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731880" y="260280"/>
            <a:ext cx="1072800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78C82FA-D39F-4CC8-8864-B9576EE1010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85D1349-828A-486E-B5E6-7BD7C218AEB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F18E426-F4B6-42E5-BD67-71E63AB4DD7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A807588-C1EC-4B3C-B6E1-B268238561F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1592DA9-9945-46AD-BFA5-362FCB0F7D0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88FACB5-0E74-4CDE-8E71-0F0BF68FDD3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2620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9208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316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2620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9208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03BE63-C09C-4997-95AD-46563D7D6DA2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‹N°›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854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731880" y="260280"/>
            <a:ext cx="1072800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26204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92080" y="202392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316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26204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92080" y="4223160"/>
            <a:ext cx="36475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31880" y="260280"/>
            <a:ext cx="1072800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420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6280" y="422316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3164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6280" y="2023920"/>
            <a:ext cx="552780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31640" y="4223160"/>
            <a:ext cx="11328120" cy="200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31880" y="1015920"/>
            <a:ext cx="10728000" cy="5255640"/>
          </a:xfrm>
          <a:prstGeom prst="rect">
            <a:avLst/>
          </a:prstGeom>
        </p:spPr>
        <p:txBody>
          <a:bodyPr lIns="5580000" tIns="0" rIns="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icon to add picture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0" y="2233440"/>
            <a:ext cx="5903640" cy="2771640"/>
          </a:xfrm>
          <a:prstGeom prst="rect">
            <a:avLst/>
          </a:prstGeom>
        </p:spPr>
        <p:txBody>
          <a:bodyPr lIns="1080000" tIns="25200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9"/>
          <p:cNvPicPr/>
          <p:nvPr/>
        </p:nvPicPr>
        <p:blipFill>
          <a:blip r:embed="rId14"/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</a:rPr>
              <a:t>Click icon to add picture</a:t>
            </a:r>
            <a:endParaRPr lang="de-DE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1078560" y="3860640"/>
            <a:ext cx="4679640" cy="100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Edit Master text styles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696600" y="316800"/>
            <a:ext cx="1799640" cy="35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150" b="0" strike="noStrike" spc="-1">
                <a:solidFill>
                  <a:srgbClr val="000000"/>
                </a:solidFill>
                <a:latin typeface="Arial"/>
              </a:rPr>
              <a:t>Organisational unit verbal</a:t>
            </a:r>
            <a:r>
              <a:t/>
            </a:r>
            <a:br/>
            <a:r>
              <a:rPr lang="de-DE" sz="1150" b="0" strike="noStrike" spc="-1">
                <a:solidFill>
                  <a:srgbClr val="000000"/>
                </a:solidFill>
                <a:latin typeface="Arial"/>
              </a:rPr>
              <a:t>can be put on 2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de-DE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8000" cy="467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1079640" lvl="1" indent="-53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1612800" lvl="2" indent="-5331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152800" lvl="3" indent="-53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692440" lvl="4" indent="-53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lang="en-US" sz="8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  <a:endParaRPr lang="en-US" sz="800" b="0" strike="noStrike" spc="-1"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2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lang="en-US" sz="1400" b="0" strike="noStrike" spc="-1">
                <a:latin typeface="Calibri"/>
              </a:defRPr>
            </a:lvl1pPr>
          </a:lstStyle>
          <a:p>
            <a:pPr algn="ctr"/>
            <a:r>
              <a:rPr lang="en-US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sldNum" idx="3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defRPr lang="de-CH" sz="8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65B44603-65D1-4248-8705-B000B1023AB8}" type="slidenum">
              <a:rPr lang="de-CH" sz="800" b="0" strike="noStrike" spc="-1">
                <a:solidFill>
                  <a:srgbClr val="000000"/>
                </a:solidFill>
                <a:latin typeface="Arial"/>
              </a:rPr>
              <a:t>‹N°›</a:t>
            </a:fld>
            <a:endParaRPr lang="en-US" sz="800" b="0" strike="noStrike" spc="-1">
              <a:latin typeface="Calibri"/>
            </a:endParaRPr>
          </a:p>
        </p:txBody>
      </p:sp>
      <p:pic>
        <p:nvPicPr>
          <p:cNvPr id="47" name="Grafik 6"/>
          <p:cNvPicPr/>
          <p:nvPr/>
        </p:nvPicPr>
        <p:blipFill>
          <a:blip r:embed="rId17"/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6" r:id="rId13"/>
    <p:sldLayoutId id="2147483729" r:id="rId14"/>
    <p:sldLayoutId id="214748373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431640" y="2023920"/>
            <a:ext cx="11328120" cy="4209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Textmasterformat bearbeiten</a:t>
            </a:r>
          </a:p>
          <a:p>
            <a:pPr marL="538200" lvl="1" indent="-271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Ebene</a:t>
            </a:r>
          </a:p>
          <a:p>
            <a:pPr marL="810000" lvl="2" indent="-2696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Ebene</a:t>
            </a:r>
          </a:p>
          <a:p>
            <a:pPr marL="1080000" lvl="3" indent="-271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Ebene</a:t>
            </a:r>
          </a:p>
          <a:p>
            <a:pPr marL="1350000" lvl="4" indent="-2696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Ebene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dt" idx="7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en-US" sz="1400" b="0" strike="noStrike" spc="-1">
                <a:latin typeface="Calibri"/>
              </a:defRPr>
            </a:lvl1pPr>
          </a:lstStyle>
          <a:p>
            <a:r>
              <a:rPr lang="en-US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ftr" idx="8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lang="en-US" sz="1400" b="0" strike="noStrike" spc="-1">
                <a:latin typeface="Calibri"/>
              </a:defRPr>
            </a:lvl1pPr>
          </a:lstStyle>
          <a:p>
            <a:pPr algn="ctr"/>
            <a:r>
              <a:rPr lang="en-US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sldNum" idx="9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defRPr lang="de-DE" sz="8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47EDB37C-F91C-49D8-AEB5-5E116AEA7E04}" type="slidenum">
              <a:rPr lang="de-DE" sz="800" b="0" strike="noStrike" spc="-1">
                <a:solidFill>
                  <a:srgbClr val="000000"/>
                </a:solidFill>
                <a:latin typeface="Arial"/>
              </a:rPr>
              <a:t>‹N°›</a:t>
            </a:fld>
            <a:endParaRPr lang="en-US" sz="800" b="0" strike="noStrike" spc="-1"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600" b="0" strike="noStrike" spc="-1">
                <a:solidFill>
                  <a:srgbClr val="000000"/>
                </a:solidFill>
                <a:latin typeface="Arial"/>
              </a:rPr>
              <a:t>Titelmasterformat durch Klicken bearbeiten</a:t>
            </a:r>
          </a:p>
        </p:txBody>
      </p:sp>
      <p:pic>
        <p:nvPicPr>
          <p:cNvPr id="132" name="Grafik 7"/>
          <p:cNvPicPr/>
          <p:nvPr/>
        </p:nvPicPr>
        <p:blipFill>
          <a:blip r:embed="rId15"/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"/>
          <p:cNvGrpSpPr/>
          <p:nvPr/>
        </p:nvGrpSpPr>
        <p:grpSpPr>
          <a:xfrm>
            <a:off x="-503280" y="-384840"/>
            <a:ext cx="12506040" cy="7159320"/>
            <a:chOff x="-503280" y="-384840"/>
            <a:chExt cx="12506040" cy="7159320"/>
          </a:xfrm>
        </p:grpSpPr>
        <p:sp>
          <p:nvSpPr>
            <p:cNvPr id="212" name="Line 2"/>
            <p:cNvSpPr/>
            <p:nvPr/>
          </p:nvSpPr>
          <p:spPr>
            <a:xfrm flipH="1">
              <a:off x="428760" y="-384840"/>
              <a:ext cx="144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3" name="Line 3"/>
            <p:cNvSpPr/>
            <p:nvPr/>
          </p:nvSpPr>
          <p:spPr>
            <a:xfrm flipH="1">
              <a:off x="11760120" y="-384840"/>
              <a:ext cx="144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4" name="Line 4"/>
            <p:cNvSpPr/>
            <p:nvPr/>
          </p:nvSpPr>
          <p:spPr>
            <a:xfrm>
              <a:off x="-503280" y="3426840"/>
              <a:ext cx="34956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15" name="Line 5"/>
            <p:cNvSpPr/>
            <p:nvPr/>
          </p:nvSpPr>
          <p:spPr>
            <a:xfrm>
              <a:off x="-503280" y="762480"/>
              <a:ext cx="350280" cy="144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16" name="Line 6"/>
            <p:cNvSpPr/>
            <p:nvPr/>
          </p:nvSpPr>
          <p:spPr>
            <a:xfrm>
              <a:off x="-503280" y="6304680"/>
              <a:ext cx="35028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17" name="Line 7"/>
            <p:cNvSpPr/>
            <p:nvPr/>
          </p:nvSpPr>
          <p:spPr>
            <a:xfrm>
              <a:off x="-503280" y="6237000"/>
              <a:ext cx="35028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18" name="Line 8"/>
            <p:cNvSpPr/>
            <p:nvPr/>
          </p:nvSpPr>
          <p:spPr>
            <a:xfrm>
              <a:off x="-503280" y="6774480"/>
              <a:ext cx="35028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19" name="Line 9"/>
            <p:cNvSpPr/>
            <p:nvPr/>
          </p:nvSpPr>
          <p:spPr>
            <a:xfrm flipH="1">
              <a:off x="6092640" y="-384840"/>
              <a:ext cx="144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0" name="Line 10"/>
            <p:cNvSpPr/>
            <p:nvPr/>
          </p:nvSpPr>
          <p:spPr>
            <a:xfrm>
              <a:off x="-503280" y="619200"/>
              <a:ext cx="350280" cy="144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21" name="Line 11"/>
            <p:cNvSpPr/>
            <p:nvPr/>
          </p:nvSpPr>
          <p:spPr>
            <a:xfrm>
              <a:off x="-503280" y="2020320"/>
              <a:ext cx="34956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22" name="Line 12"/>
            <p:cNvSpPr/>
            <p:nvPr/>
          </p:nvSpPr>
          <p:spPr>
            <a:xfrm>
              <a:off x="-503280" y="4831200"/>
              <a:ext cx="350280" cy="0"/>
            </a:xfrm>
            <a:prstGeom prst="line">
              <a:avLst/>
            </a:prstGeom>
            <a:ln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223" name="Line 13"/>
            <p:cNvSpPr/>
            <p:nvPr/>
          </p:nvSpPr>
          <p:spPr>
            <a:xfrm flipH="1">
              <a:off x="189000" y="-384840"/>
              <a:ext cx="144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4" name="Line 14"/>
            <p:cNvSpPr/>
            <p:nvPr/>
          </p:nvSpPr>
          <p:spPr>
            <a:xfrm flipH="1">
              <a:off x="120016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225" name="PlaceHolder 15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CH" sz="1800" b="0" strike="noStrike" spc="-1">
                <a:solidFill>
                  <a:srgbClr val="000000"/>
                </a:solidFill>
                <a:latin typeface="Arial"/>
              </a:rPr>
              <a:t>Bild durch Klicken auf das Symbol hinzufügen und in den Hintergrund stellen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6" name="Group 16"/>
          <p:cNvGrpSpPr/>
          <p:nvPr/>
        </p:nvGrpSpPr>
        <p:grpSpPr>
          <a:xfrm>
            <a:off x="190440" y="152280"/>
            <a:ext cx="11810520" cy="612360"/>
            <a:chOff x="190440" y="152280"/>
            <a:chExt cx="11810520" cy="612360"/>
          </a:xfrm>
        </p:grpSpPr>
        <p:sp>
          <p:nvSpPr>
            <p:cNvPr id="227" name="CustomShape 17"/>
            <p:cNvSpPr/>
            <p:nvPr/>
          </p:nvSpPr>
          <p:spPr>
            <a:xfrm>
              <a:off x="190440" y="152280"/>
              <a:ext cx="11810520" cy="4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CustomShape 18"/>
            <p:cNvSpPr/>
            <p:nvPr/>
          </p:nvSpPr>
          <p:spPr>
            <a:xfrm>
              <a:off x="190440" y="597600"/>
              <a:ext cx="240840" cy="167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CustomShape 19"/>
            <p:cNvSpPr/>
            <p:nvPr/>
          </p:nvSpPr>
          <p:spPr>
            <a:xfrm>
              <a:off x="11760120" y="597600"/>
              <a:ext cx="240840" cy="167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30" name="Bild 18" descr="g_eth_logo_kurz_neg_Schutzraum.eps"/>
            <p:cNvPicPr/>
            <p:nvPr/>
          </p:nvPicPr>
          <p:blipFill>
            <a:blip r:embed="rId14"/>
            <a:stretch/>
          </p:blipFill>
          <p:spPr>
            <a:xfrm>
              <a:off x="432000" y="306000"/>
              <a:ext cx="1294560" cy="158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1" name="PlaceHolder 20"/>
          <p:cNvSpPr>
            <a:spLocks noGrp="1"/>
          </p:cNvSpPr>
          <p:nvPr>
            <p:ph type="title"/>
          </p:nvPr>
        </p:nvSpPr>
        <p:spPr>
          <a:xfrm>
            <a:off x="431640" y="1044000"/>
            <a:ext cx="11328120" cy="979560"/>
          </a:xfrm>
          <a:prstGeom prst="rect">
            <a:avLst/>
          </a:prstGeom>
        </p:spPr>
        <p:txBody>
          <a:bodyPr lIns="144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Arial"/>
              </a:rPr>
              <a:t>Mastertitelformat bearbeiten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21"/>
          <p:cNvSpPr/>
          <p:nvPr/>
        </p:nvSpPr>
        <p:spPr>
          <a:xfrm>
            <a:off x="431640" y="6957360"/>
            <a:ext cx="1132812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CH" sz="1400" b="0" strike="noStrike" spc="-1">
                <a:solidFill>
                  <a:srgbClr val="000000"/>
                </a:solidFill>
                <a:latin typeface="Arial"/>
              </a:rPr>
              <a:t>Bild ersetzen: Bild markieren – rechte Maustaste – Bild ändern</a:t>
            </a:r>
            <a:endParaRPr lang="en-US" sz="1400" b="0" strike="noStrike" spc="-1">
              <a:latin typeface="Calibri"/>
            </a:endParaRPr>
          </a:p>
        </p:txBody>
      </p:sp>
      <p:pic>
        <p:nvPicPr>
          <p:cNvPr id="233" name="Grafik 25"/>
          <p:cNvPicPr/>
          <p:nvPr/>
        </p:nvPicPr>
        <p:blipFill>
          <a:blip r:embed="rId15"/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agrarpolitik-blog.com/" TargetMode="External"/><Relationship Id="rId5" Type="http://schemas.openxmlformats.org/officeDocument/2006/relationships/hyperlink" Target="http://www.aecp.ethz.ch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doi.org%2F10.1038%2Fs43016-020-00141-4&amp;sa=D&amp;sntz=1&amp;usg=AFQjCNEnnJ4PzPLkntqasGb0eOocAAkF_A" TargetMode="External"/><Relationship Id="rId13" Type="http://schemas.openxmlformats.org/officeDocument/2006/relationships/hyperlink" Target="https://www.google.com/url?q=https%3A%2F%2Facademic.oup.com%2Ferae%2Fadvance-article%2Fdoi%2F10.1093%2Ferae%2Fjby050%2F5306573&amp;sa=D&amp;sntz=1&amp;usg=AFQjCNG1vyki2GAMvEYUmIKi55rWCE71DA" TargetMode="External"/><Relationship Id="rId18" Type="http://schemas.openxmlformats.org/officeDocument/2006/relationships/image" Target="../media/image11.jpeg"/><Relationship Id="rId3" Type="http://schemas.openxmlformats.org/officeDocument/2006/relationships/hyperlink" Target="https://www.google.com/url?q=https%3A%2F%2Fwww.sciencedirect.com%2Fscience%2Farticle%2Fpii%2FS0306919221001676&amp;sa=D&amp;sntz=1&amp;usg=AOvVaw3f1MAPfuRjnAZob1NBmFHS" TargetMode="External"/><Relationship Id="rId7" Type="http://schemas.openxmlformats.org/officeDocument/2006/relationships/hyperlink" Target="https://www.google.com/url?q=https%3A%2F%2Fwww.sciencedirect.com%2Fscience%2Farticle%2Fpii%2FS0306919220302013&amp;sa=D&amp;sntz=1&amp;usg=AFQjCNH0vdA9wmmPL7jsT5dwH2dfjNsp_A" TargetMode="External"/><Relationship Id="rId12" Type="http://schemas.openxmlformats.org/officeDocument/2006/relationships/hyperlink" Target="https://www.google.com/url?q=https%3A%2F%2Fwww.sciencedirect.com%2Fscience%2Farticle%2Fpii%2FS0308521X20307630&amp;sa=D&amp;sntz=1&amp;usg=AFQjCNGv_y7FaJn3IiEZe_PsYLpuausq9w" TargetMode="External"/><Relationship Id="rId17" Type="http://schemas.openxmlformats.org/officeDocument/2006/relationships/hyperlink" Target="http://www.google.com/url?q=http%3A%2F%2Fwww.pnas.org%2Fcontent%2F114%2F24%2F6148.full&amp;sa=D&amp;sntz=1&amp;usg=AFQjCNGUvV7-nuMRik_Vss1XbuLG_GdtPQ" TargetMode="External"/><Relationship Id="rId2" Type="http://schemas.openxmlformats.org/officeDocument/2006/relationships/hyperlink" Target="https://www.google.com/url?q=https%3A%2F%2Fdoi.org%2F10.1016%2Fj.ecolecon.2022.107463&amp;sa=D&amp;sntz=1&amp;usg=AOvVaw0avNQ2PXVbC9RGmiFYGsvk" TargetMode="External"/><Relationship Id="rId16" Type="http://schemas.openxmlformats.org/officeDocument/2006/relationships/hyperlink" Target="https://www.google.com/url?q=https%3A%2F%2Fwww.annualreviews.org%2Fdoi%2Fabs%2F10.1146%2Fannurev-resource-100518-093929&amp;sa=D&amp;sntz=1&amp;usg=AFQjCNFE819hTHR25zKs3pEkBMYFVaTwuA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google.com/url?q=https%3A%2F%2Fonlinelibrary.wiley.com%2Fdoi%2F10.1111%2Fagec.12669&amp;sa=D&amp;sntz=1&amp;usg=AFQjCNG0RQdidQL3kHTHWjTCdnGZa5DT9g" TargetMode="External"/><Relationship Id="rId11" Type="http://schemas.openxmlformats.org/officeDocument/2006/relationships/hyperlink" Target="https://www.google.com/url?q=https%3A%2F%2Fonlinelibrary.wiley.com%2Fdoi%2Fabs%2F10.1111%2Fagec.12563&amp;sa=D&amp;sntz=1&amp;usg=AFQjCNGhIseIbwjdbjT52qc7_axT3Q-3FQ" TargetMode="External"/><Relationship Id="rId5" Type="http://schemas.openxmlformats.org/officeDocument/2006/relationships/hyperlink" Target="https://www.google.com/url?q=https%3A%2F%2Fwww.nature.com%2Farticles%2Fs41559-021-01574-1&amp;sa=D&amp;sntz=1&amp;usg=AFQjCNGVpp8p4uEWqK8MUH_IbBJYUKx02A" TargetMode="External"/><Relationship Id="rId15" Type="http://schemas.openxmlformats.org/officeDocument/2006/relationships/hyperlink" Target="https://www.google.com/url?q=https%3A%2F%2Fwww.sciencedirect.com%2Fscience%2Farticle%2Fpii%2FS0308521X18309521%3Fdgcid%3Dauthor&amp;sa=D&amp;sntz=1&amp;usg=AFQjCNH2Aa1lXIECI3GbvioM7MCYs65mhA" TargetMode="External"/><Relationship Id="rId10" Type="http://schemas.openxmlformats.org/officeDocument/2006/relationships/hyperlink" Target="https://www.google.com/url?q=https%3A%2F%2Fdoi.org%2F10.1002%2Fps.5826&amp;sa=D&amp;sntz=1&amp;usg=AFQjCNE6zq7Qm7fwCnz2qNVU2nHEJHvE6A" TargetMode="External"/><Relationship Id="rId4" Type="http://schemas.openxmlformats.org/officeDocument/2006/relationships/hyperlink" Target="https://www.google.com/url?q=https%3A%2F%2Fwww.nature.com%2Farticles%2Fs41477-021-01009-6&amp;sa=D&amp;sntz=1&amp;usg=AFQjCNFoMVA67NZbWmzfuAkk2Upn-dWrJg" TargetMode="External"/><Relationship Id="rId9" Type="http://schemas.openxmlformats.org/officeDocument/2006/relationships/hyperlink" Target="https://www.google.com/url?q=https%3A%2F%2Fdoi.org%2F10.1088%2F1748-9326%2Fab9af5&amp;sa=D&amp;sntz=1&amp;usg=AFQjCNHRGbAnh3fFTVBJ4sIF_d22kLKkJA" TargetMode="External"/><Relationship Id="rId14" Type="http://schemas.openxmlformats.org/officeDocument/2006/relationships/hyperlink" Target="http://www.google.com/url?q=http%3A%2F%2Fwww.sciencedirect.com%2Fscience%2Farticle%2Fpii%2FS0921800916311600&amp;sa=D&amp;sntz=1&amp;usg=AFQjCNFgdBMdNVYY6ixvMUYXoLxIslnF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hyperlink" Target="https://www.google.com/url?q=https%3A%2F%2Fdoi.org%2F10.1038%2Fs43016-020-00141-4&amp;sa=D&amp;sntz=1&amp;usg=AFQjCNEnnJ4PzPLkntqasGb0eOocAAkF_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Bildplatzhalter 18" descr="Ein Bild, das Gebäude, Stadt, Schloss, Turm enthält.&#10;&#10;Automatisch generierte Beschreibung"/>
          <p:cNvPicPr/>
          <p:nvPr/>
        </p:nvPicPr>
        <p:blipFill>
          <a:blip r:embed="rId3"/>
          <a:srcRect t="460" b="460"/>
          <a:stretch/>
        </p:blipFill>
        <p:spPr>
          <a:xfrm>
            <a:off x="731880" y="1015920"/>
            <a:ext cx="10728000" cy="5255640"/>
          </a:xfrm>
          <a:prstGeom prst="rect">
            <a:avLst/>
          </a:prstGeom>
          <a:ln>
            <a:noFill/>
          </a:ln>
        </p:spPr>
      </p:pic>
      <p:sp>
        <p:nvSpPr>
          <p:cNvPr id="277" name="TextShape 1"/>
          <p:cNvSpPr txBox="1"/>
          <p:nvPr/>
        </p:nvSpPr>
        <p:spPr>
          <a:xfrm>
            <a:off x="0" y="2233440"/>
            <a:ext cx="5903640" cy="2771640"/>
          </a:xfrm>
          <a:prstGeom prst="rect">
            <a:avLst/>
          </a:prstGeom>
          <a:solidFill>
            <a:srgbClr val="007A96"/>
          </a:solidFill>
          <a:ln>
            <a:noFill/>
          </a:ln>
        </p:spPr>
        <p:txBody>
          <a:bodyPr lIns="1080000" tIns="252000" rIns="0" bIns="0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Picture Placeholder 4"/>
          <p:cNvPicPr/>
          <p:nvPr/>
        </p:nvPicPr>
        <p:blipFill>
          <a:blip r:embed="rId4"/>
          <a:stretch/>
        </p:blipFill>
        <p:spPr>
          <a:xfrm>
            <a:off x="9830160" y="6388560"/>
            <a:ext cx="1629720" cy="359640"/>
          </a:xfrm>
          <a:prstGeom prst="rect">
            <a:avLst/>
          </a:prstGeom>
          <a:ln>
            <a:noFill/>
          </a:ln>
        </p:spPr>
      </p:pic>
      <p:sp>
        <p:nvSpPr>
          <p:cNvPr id="279" name="TextShape 2"/>
          <p:cNvSpPr txBox="1"/>
          <p:nvPr/>
        </p:nvSpPr>
        <p:spPr>
          <a:xfrm>
            <a:off x="144855" y="2455920"/>
            <a:ext cx="5577922" cy="100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Economics and Policy of</a:t>
            </a: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Pesticide-Free Agricultural Production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solidFill>
                <a:schemeClr val="bg2"/>
              </a:solidFill>
            </a:endParaRPr>
          </a:p>
          <a:p>
            <a:r>
              <a:rPr lang="de-CH" dirty="0">
                <a:solidFill>
                  <a:schemeClr val="bg2"/>
                </a:solidFill>
              </a:rPr>
              <a:t>‘European Scientific Conference – </a:t>
            </a:r>
            <a:r>
              <a:rPr lang="de-CH" dirty="0" err="1">
                <a:solidFill>
                  <a:schemeClr val="bg2"/>
                </a:solidFill>
              </a:rPr>
              <a:t>Towards</a:t>
            </a:r>
            <a:r>
              <a:rPr lang="de-CH" dirty="0">
                <a:solidFill>
                  <a:schemeClr val="bg2"/>
                </a:solidFill>
              </a:rPr>
              <a:t> </a:t>
            </a:r>
            <a:r>
              <a:rPr lang="de-CH" dirty="0" err="1">
                <a:solidFill>
                  <a:schemeClr val="bg2"/>
                </a:solidFill>
              </a:rPr>
              <a:t>Pesticide</a:t>
            </a:r>
            <a:r>
              <a:rPr lang="de-CH" dirty="0">
                <a:solidFill>
                  <a:schemeClr val="bg2"/>
                </a:solidFill>
              </a:rPr>
              <a:t> Free Agriculture’, Dijon June 2-3, 2022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trike="noStrike" spc="-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CH" strike="noStrike" spc="-1" dirty="0">
                <a:solidFill>
                  <a:schemeClr val="bg2"/>
                </a:solidFill>
              </a:rPr>
              <a:t>Robert Finger (ETH Zürich, </a:t>
            </a:r>
            <a:r>
              <a:rPr lang="de-CH" strike="noStrike" spc="-1" dirty="0" err="1">
                <a:solidFill>
                  <a:schemeClr val="bg2"/>
                </a:solidFill>
              </a:rPr>
              <a:t>Switzerland</a:t>
            </a:r>
            <a:r>
              <a:rPr lang="de-CH" strike="noStrike" spc="-1" dirty="0">
                <a:solidFill>
                  <a:schemeClr val="bg2"/>
                </a:solidFill>
              </a:rPr>
              <a:t>) </a:t>
            </a:r>
            <a:r>
              <a:rPr lang="de-CH" strike="noStrike" spc="-1" dirty="0" err="1">
                <a:solidFill>
                  <a:schemeClr val="bg2"/>
                </a:solidFill>
              </a:rPr>
              <a:t>with</a:t>
            </a:r>
            <a:r>
              <a:rPr lang="de-CH" strike="noStrike" spc="-1" dirty="0">
                <a:solidFill>
                  <a:schemeClr val="bg2"/>
                </a:solidFill>
              </a:rPr>
              <a:t> Niklas Möhring &amp; Viviana Garcia </a:t>
            </a:r>
            <a:r>
              <a:rPr sz="2000" dirty="0">
                <a:solidFill>
                  <a:schemeClr val="bg2"/>
                </a:solidFill>
              </a:rPr>
              <a:t/>
            </a:r>
            <a:br>
              <a:rPr sz="2000" dirty="0">
                <a:solidFill>
                  <a:schemeClr val="bg2"/>
                </a:solidFill>
              </a:rPr>
            </a:br>
            <a:endParaRPr lang="de-DE" b="0" strike="noStrike" spc="-1" dirty="0">
              <a:solidFill>
                <a:schemeClr val="bg2"/>
              </a:solidFill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9696600" y="316800"/>
            <a:ext cx="1799640" cy="3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2308320" y="5245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gray">
          <a:xfrm>
            <a:off x="425319" y="184790"/>
            <a:ext cx="10158845" cy="5040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44000" tIns="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/>
              <a:t>Survey 2019/20: </a:t>
            </a:r>
            <a:r>
              <a:rPr lang="de-DE" sz="2400" b="0" dirty="0" err="1"/>
              <a:t>Participation</a:t>
            </a:r>
            <a:r>
              <a:rPr lang="de-DE" sz="2400" b="0" dirty="0"/>
              <a:t> decision: </a:t>
            </a:r>
            <a:r>
              <a:rPr lang="de-DE" sz="2400" b="0" dirty="0" err="1"/>
              <a:t>spatial</a:t>
            </a:r>
            <a:r>
              <a:rPr lang="de-DE" sz="2400" b="0" dirty="0"/>
              <a:t> </a:t>
            </a:r>
            <a:r>
              <a:rPr lang="de-DE" sz="2400" b="0" dirty="0" err="1"/>
              <a:t>distribution</a:t>
            </a:r>
            <a:r>
              <a:rPr lang="de-DE" sz="2400" b="0" dirty="0"/>
              <a:t> (N=1105). 14% (</a:t>
            </a:r>
            <a:r>
              <a:rPr lang="de-DE" sz="2400" b="0" dirty="0" err="1"/>
              <a:t>early</a:t>
            </a:r>
            <a:r>
              <a:rPr lang="de-DE" sz="2400" b="0" dirty="0"/>
              <a:t>) </a:t>
            </a:r>
            <a:r>
              <a:rPr lang="de-DE" sz="2400" b="0" dirty="0" err="1"/>
              <a:t>adopters</a:t>
            </a:r>
            <a:r>
              <a:rPr lang="de-DE" sz="2400" b="0" dirty="0"/>
              <a:t>, and additional 44% </a:t>
            </a:r>
            <a:r>
              <a:rPr lang="de-DE" sz="2400" b="0" dirty="0" err="1"/>
              <a:t>intend</a:t>
            </a:r>
            <a:r>
              <a:rPr lang="de-DE" sz="2400" b="0" dirty="0"/>
              <a:t> </a:t>
            </a:r>
            <a:r>
              <a:rPr lang="de-DE" sz="2400" b="0" dirty="0" err="1"/>
              <a:t>to</a:t>
            </a:r>
            <a:r>
              <a:rPr lang="de-DE" sz="2400" b="0" dirty="0"/>
              <a:t> </a:t>
            </a:r>
            <a:r>
              <a:rPr lang="de-DE" sz="2400" b="0" dirty="0" err="1"/>
              <a:t>adopt</a:t>
            </a:r>
            <a:endParaRPr lang="en-US" sz="2400" b="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72668" y="134076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9877-C444-4150-B5CD-280B1AAAE802}" type="datetime1">
              <a:rPr lang="en-US" smtClean="0"/>
              <a:t>5/31/2022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5838" r="4118" b="16743"/>
          <a:stretch/>
        </p:blipFill>
        <p:spPr bwMode="auto">
          <a:xfrm>
            <a:off x="1948362" y="1193372"/>
            <a:ext cx="8095523" cy="4779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45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AC3BB-F920-4EBF-8531-A52A297E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80" y="1003918"/>
            <a:ext cx="6550115" cy="421004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Structural characteristics of the farm (region, share of wheat, farm size) and farm manager (age, education, etc.) no determinants for program participation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Lower participation if high perceived yield, price, policy &amp; investment risk of novel production system…and for higher risk aversion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Lower participation if expected yield loss higher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Economic incentives from public and private sector matter   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Marketing channel: IP Suisse price premium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Federal direct payments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5B30E-16F2-4C20-86E7-DFC83B5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411524"/>
          </a:xfrm>
        </p:spPr>
        <p:txBody>
          <a:bodyPr/>
          <a:lstStyle/>
          <a:p>
            <a:r>
              <a:rPr lang="de-CH" sz="2400" dirty="0"/>
              <a:t>First </a:t>
            </a:r>
            <a:r>
              <a:rPr lang="de-CH" sz="2400" dirty="0" err="1"/>
              <a:t>insights</a:t>
            </a:r>
            <a:r>
              <a:rPr lang="de-CH" sz="2400" dirty="0"/>
              <a:t> in </a:t>
            </a:r>
            <a:r>
              <a:rPr lang="de-CH" sz="2400" dirty="0" err="1"/>
              <a:t>adoption</a:t>
            </a:r>
            <a:r>
              <a:rPr lang="de-CH" sz="2400" dirty="0"/>
              <a:t> </a:t>
            </a:r>
            <a:r>
              <a:rPr lang="de-CH" sz="2400" dirty="0" err="1"/>
              <a:t>determinants</a:t>
            </a:r>
            <a:r>
              <a:rPr lang="de-CH" sz="2400" dirty="0"/>
              <a:t> I/II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76F9C-2F88-44DE-B344-F79A32D7342B}"/>
              </a:ext>
            </a:extLst>
          </p:cNvPr>
          <p:cNvSpPr/>
          <p:nvPr/>
        </p:nvSpPr>
        <p:spPr>
          <a:xfrm>
            <a:off x="3343060" y="6199816"/>
            <a:ext cx="7998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Möhring, N., Finger, R. Pesticide-free but not organic? Adoption of a large-scale pesticide-free wheat production standard in Switzerland. </a:t>
            </a:r>
            <a:r>
              <a:rPr lang="de-CH" sz="800" dirty="0">
                <a:effectLst/>
              </a:rPr>
              <a:t>Food Policy 106: 102188</a:t>
            </a:r>
          </a:p>
          <a:p>
            <a:r>
              <a:rPr lang="de-CH" sz="800" dirty="0"/>
              <a:t>Garcia, V., Wang, Y., Möhring, N., Finger, R. </a:t>
            </a:r>
            <a:r>
              <a:rPr lang="en-GB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 perceptions, preferences and the adoption dynamics of pesticide-free production. Submitted</a:t>
            </a:r>
          </a:p>
          <a:p>
            <a:r>
              <a:rPr lang="en-US" sz="800" dirty="0"/>
              <a:t>Finger, R., &amp; Möhring, N. (2022). The adoption of pesticide-free wheat production and farmers' perceptions of its environmental and health effects. </a:t>
            </a:r>
            <a:r>
              <a:rPr lang="en-US" sz="800" i="1" dirty="0"/>
              <a:t>Ecological Economics</a:t>
            </a:r>
            <a:r>
              <a:rPr lang="en-US" sz="800" dirty="0"/>
              <a:t>, </a:t>
            </a:r>
            <a:r>
              <a:rPr lang="en-US" sz="800" i="1" dirty="0"/>
              <a:t>198</a:t>
            </a:r>
            <a:r>
              <a:rPr lang="en-US" sz="800" dirty="0"/>
              <a:t>, 107463.</a:t>
            </a:r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endParaRPr lang="de-CH" sz="800" dirty="0"/>
          </a:p>
          <a:p>
            <a:endParaRPr lang="de-CH" sz="800" dirty="0"/>
          </a:p>
        </p:txBody>
      </p:sp>
      <p:pic>
        <p:nvPicPr>
          <p:cNvPr id="7" name="Picture 2" descr=" Bild in Originalgröße anzeigen  ">
            <a:extLst>
              <a:ext uri="{FF2B5EF4-FFF2-40B4-BE49-F238E27FC236}">
                <a16:creationId xmlns:a16="http://schemas.microsoft.com/office/drawing/2014/main" id="{ABA878FC-E7ED-42F8-930C-9CB753A7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B3D1-B74F-4AE4-8FA6-472C75FFE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93" y="858531"/>
            <a:ext cx="5029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EEF08-E5B7-4768-98D4-83FFE79EDC6E}"/>
              </a:ext>
            </a:extLst>
          </p:cNvPr>
          <p:cNvSpPr txBox="1"/>
          <p:nvPr/>
        </p:nvSpPr>
        <p:spPr>
          <a:xfrm>
            <a:off x="7342359" y="4502803"/>
            <a:ext cx="4662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differences are significant with only three exceptions: Direct payments, IP-SUISSE program and investment risk between early adopters and farmers that postpone (Garcia et al. 2022)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9405237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AC3BB-F920-4EBF-8531-A52A297E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80" y="1003918"/>
            <a:ext cx="6572749" cy="421004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Positive perception environmental &amp; health impact of program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Information/exchange colleagues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à"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Path dependency and goal conflicts: conservation tillage programs, machinery availability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5B30E-16F2-4C20-86E7-DFC83B5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411524"/>
          </a:xfrm>
        </p:spPr>
        <p:txBody>
          <a:bodyPr/>
          <a:lstStyle/>
          <a:p>
            <a:r>
              <a:rPr lang="de-CH" sz="2400" dirty="0"/>
              <a:t>First </a:t>
            </a:r>
            <a:r>
              <a:rPr lang="de-CH" sz="2400" dirty="0" err="1"/>
              <a:t>insights</a:t>
            </a:r>
            <a:r>
              <a:rPr lang="de-CH" sz="2400" dirty="0"/>
              <a:t> in </a:t>
            </a:r>
            <a:r>
              <a:rPr lang="de-CH" sz="2400" dirty="0" err="1"/>
              <a:t>adoption</a:t>
            </a:r>
            <a:r>
              <a:rPr lang="de-CH" sz="2400" dirty="0"/>
              <a:t> </a:t>
            </a:r>
            <a:r>
              <a:rPr lang="de-CH" sz="2400" dirty="0" err="1"/>
              <a:t>determinants</a:t>
            </a:r>
            <a:r>
              <a:rPr lang="de-CH" sz="2400" dirty="0"/>
              <a:t> II/II</a:t>
            </a:r>
          </a:p>
        </p:txBody>
      </p:sp>
      <p:pic>
        <p:nvPicPr>
          <p:cNvPr id="7" name="Picture 2" descr=" Bild in Originalgröße anzeigen  ">
            <a:extLst>
              <a:ext uri="{FF2B5EF4-FFF2-40B4-BE49-F238E27FC236}">
                <a16:creationId xmlns:a16="http://schemas.microsoft.com/office/drawing/2014/main" id="{ABA878FC-E7ED-42F8-930C-9CB753A7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48622-23AD-4961-8CB8-2773181A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47" y="78577"/>
            <a:ext cx="3931033" cy="27537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567C6-4CF1-4EF9-A023-654F30CFF9BB}"/>
              </a:ext>
            </a:extLst>
          </p:cNvPr>
          <p:cNvSpPr/>
          <p:nvPr/>
        </p:nvSpPr>
        <p:spPr>
          <a:xfrm>
            <a:off x="3272141" y="6225436"/>
            <a:ext cx="847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Möhring, N., Finger, R. Pesticide-free but not organic? Adoption of a large-scale pesticide-free wheat production standard in Switzerland. </a:t>
            </a:r>
            <a:r>
              <a:rPr lang="de-CH" sz="800" dirty="0">
                <a:effectLst/>
              </a:rPr>
              <a:t>Food Policy 106: 102188</a:t>
            </a:r>
          </a:p>
          <a:p>
            <a:r>
              <a:rPr lang="de-CH" sz="800" dirty="0"/>
              <a:t>Garcia, V., Wang, Y., Möhring, N., Finger, R. </a:t>
            </a:r>
            <a:r>
              <a:rPr lang="en-GB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 perceptions, preferences and the adoption dynamics of pesticide-free production. Submitted</a:t>
            </a:r>
          </a:p>
          <a:p>
            <a:r>
              <a:rPr lang="en-US" sz="800" dirty="0"/>
              <a:t>Finger, R., &amp; Möhring, N. (2022). The adoption of pesticide-free wheat production and farmers' perceptions of its environmental and health effects. </a:t>
            </a:r>
            <a:r>
              <a:rPr lang="en-US" sz="800" i="1" dirty="0"/>
              <a:t>Ecological Economics</a:t>
            </a:r>
            <a:r>
              <a:rPr lang="en-US" sz="800" dirty="0"/>
              <a:t>, </a:t>
            </a:r>
            <a:r>
              <a:rPr lang="en-US" sz="800" i="1" dirty="0"/>
              <a:t>198</a:t>
            </a:r>
            <a:r>
              <a:rPr lang="en-US" sz="800" dirty="0"/>
              <a:t>, 107463.</a:t>
            </a:r>
          </a:p>
          <a:p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Wang, Y., Möhring, N., Finger, R. (2022). When my neighbors matter: spillover effects in the adoption of large-scale pesticide-free wheat production. Submitted </a:t>
            </a:r>
            <a:endParaRPr lang="de-CH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endParaRPr lang="de-CH" sz="800" dirty="0"/>
          </a:p>
          <a:p>
            <a:endParaRPr lang="de-CH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67FF5-C2DC-488C-BCD3-9E97DF1C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47" y="2883605"/>
            <a:ext cx="4135667" cy="2706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6226EE-BE7D-4954-B0D7-6D8D1415DF7A}"/>
              </a:ext>
            </a:extLst>
          </p:cNvPr>
          <p:cNvSpPr txBox="1"/>
          <p:nvPr/>
        </p:nvSpPr>
        <p:spPr>
          <a:xfrm>
            <a:off x="7959885" y="5400881"/>
            <a:ext cx="1861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00" dirty="0"/>
              <a:t>Wang et al. 2022</a:t>
            </a:r>
          </a:p>
        </p:txBody>
      </p:sp>
    </p:spTree>
    <p:extLst>
      <p:ext uri="{BB962C8B-B14F-4D97-AF65-F5344CB8AC3E}">
        <p14:creationId xmlns:p14="http://schemas.microsoft.com/office/powerpoint/2010/main" val="15490293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AC3BB-F920-4EBF-8531-A52A297E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66" y="731991"/>
            <a:ext cx="7886152" cy="421004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Farmers need to be paid for adoption of pesticide-free practices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Reducing risks and aligning risk perceptions is key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Targeted information and extension needed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5B30E-16F2-4C20-86E7-DFC83B5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411524"/>
          </a:xfrm>
        </p:spPr>
        <p:txBody>
          <a:bodyPr/>
          <a:lstStyle/>
          <a:p>
            <a:r>
              <a:rPr lang="de-CH" sz="2400" dirty="0" err="1"/>
              <a:t>Lessons</a:t>
            </a:r>
            <a:r>
              <a:rPr lang="de-CH" sz="2400" dirty="0"/>
              <a:t> </a:t>
            </a:r>
            <a:r>
              <a:rPr lang="de-CH" sz="2400" dirty="0" err="1"/>
              <a:t>learned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pesticide-free</a:t>
            </a:r>
            <a:r>
              <a:rPr lang="de-CH" sz="2400" dirty="0"/>
              <a:t> </a:t>
            </a:r>
            <a:r>
              <a:rPr lang="de-CH" sz="2400" dirty="0" err="1"/>
              <a:t>production</a:t>
            </a:r>
            <a:endParaRPr lang="de-CH" sz="2400" dirty="0"/>
          </a:p>
        </p:txBody>
      </p:sp>
      <p:pic>
        <p:nvPicPr>
          <p:cNvPr id="7" name="Picture 2" descr=" Bild in Originalgröße anzeigen  ">
            <a:extLst>
              <a:ext uri="{FF2B5EF4-FFF2-40B4-BE49-F238E27FC236}">
                <a16:creationId xmlns:a16="http://schemas.microsoft.com/office/drawing/2014/main" id="{ABA878FC-E7ED-42F8-930C-9CB753A7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567C6-4CF1-4EF9-A023-654F30CFF9BB}"/>
              </a:ext>
            </a:extLst>
          </p:cNvPr>
          <p:cNvSpPr/>
          <p:nvPr/>
        </p:nvSpPr>
        <p:spPr>
          <a:xfrm>
            <a:off x="3286942" y="6279257"/>
            <a:ext cx="8508160" cy="132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Möhring, N., Finger, R. Pesticide-free but not organic? Adoption of a large-scale pesticide-free wheat production standard in Switzerland. </a:t>
            </a:r>
            <a:r>
              <a:rPr lang="de-CH" sz="800" dirty="0">
                <a:effectLst/>
              </a:rPr>
              <a:t>Food Policy 106: 102188</a:t>
            </a:r>
          </a:p>
          <a:p>
            <a:r>
              <a:rPr lang="en-US" sz="800" dirty="0"/>
              <a:t>Finger, R., &amp; Möhring, N. (2022). The adoption of pesticide-free wheat production and farmers' perceptions of its environmental and health effects. </a:t>
            </a:r>
            <a:r>
              <a:rPr lang="en-US" sz="800" i="1" dirty="0"/>
              <a:t>Ecological Economics</a:t>
            </a:r>
            <a:r>
              <a:rPr lang="en-US" sz="800" dirty="0"/>
              <a:t>, </a:t>
            </a:r>
            <a:r>
              <a:rPr lang="en-US" sz="800" i="1" dirty="0"/>
              <a:t>198</a:t>
            </a:r>
            <a:r>
              <a:rPr lang="en-US" sz="800" dirty="0"/>
              <a:t>, 107463.</a:t>
            </a:r>
          </a:p>
          <a:p>
            <a:pPr algn="just">
              <a:lnSpc>
                <a:spcPts val="1300"/>
              </a:lnSpc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Mack, G., Finger, R, et al.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(2022).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Bio-economic modeling of national-scale transition into pesticide-free (but not organic) production systems. In Preparation</a:t>
            </a:r>
            <a:endParaRPr lang="de-CH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endParaRPr lang="de-CH" sz="800" dirty="0"/>
          </a:p>
          <a:p>
            <a:endParaRPr lang="de-CH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8C55F-9897-4570-A4A8-C9C9B8509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11" y="260280"/>
            <a:ext cx="3953269" cy="34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78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AC3BB-F920-4EBF-8531-A52A297E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66" y="731991"/>
            <a:ext cx="8928930" cy="421004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Farmers need to be paid for adoption of pesticide-free practices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Reducing risks and aligning risk perceptions is key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Targeted information and extension needed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Go </a:t>
            </a:r>
            <a:r>
              <a:rPr lang="en-US" sz="1600" dirty="0"/>
              <a:t>beyond monetary incentives. Disclosure of information (e.g. pesticide risk)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Exploit the power of networks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Key trade-offs (yields, conservation agriculture) remain, need targeted action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 Assessment of sector-level implications of pesticide-free production needed (Mack et al. 2022)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Clr>
                <a:schemeClr val="accent1"/>
              </a:buClr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5B30E-16F2-4C20-86E7-DFC83B5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411524"/>
          </a:xfrm>
        </p:spPr>
        <p:txBody>
          <a:bodyPr/>
          <a:lstStyle/>
          <a:p>
            <a:r>
              <a:rPr lang="de-CH" sz="2400" dirty="0" err="1"/>
              <a:t>Lessons</a:t>
            </a:r>
            <a:r>
              <a:rPr lang="de-CH" sz="2400" dirty="0"/>
              <a:t> </a:t>
            </a:r>
            <a:r>
              <a:rPr lang="de-CH" sz="2400" dirty="0" err="1"/>
              <a:t>learned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pesticide-free</a:t>
            </a:r>
            <a:r>
              <a:rPr lang="de-CH" sz="2400" dirty="0"/>
              <a:t> </a:t>
            </a:r>
            <a:r>
              <a:rPr lang="de-CH" sz="2400" dirty="0" err="1"/>
              <a:t>production</a:t>
            </a:r>
            <a:endParaRPr lang="de-CH" sz="2400" dirty="0"/>
          </a:p>
        </p:txBody>
      </p:sp>
      <p:pic>
        <p:nvPicPr>
          <p:cNvPr id="7" name="Picture 2" descr=" Bild in Originalgröße anzeigen  ">
            <a:extLst>
              <a:ext uri="{FF2B5EF4-FFF2-40B4-BE49-F238E27FC236}">
                <a16:creationId xmlns:a16="http://schemas.microsoft.com/office/drawing/2014/main" id="{ABA878FC-E7ED-42F8-930C-9CB753A7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20E77-8945-4F7B-859B-3F098EF8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11" y="260280"/>
            <a:ext cx="3953269" cy="3442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567C6-4CF1-4EF9-A023-654F30CFF9BB}"/>
              </a:ext>
            </a:extLst>
          </p:cNvPr>
          <p:cNvSpPr/>
          <p:nvPr/>
        </p:nvSpPr>
        <p:spPr>
          <a:xfrm>
            <a:off x="3286942" y="6279257"/>
            <a:ext cx="8508160" cy="132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Möhring, N., Finger, R. Pesticide-free but not organic? Adoption of a large-scale pesticide-free wheat production standard in Switzerland. </a:t>
            </a:r>
            <a:r>
              <a:rPr lang="de-CH" sz="800" dirty="0">
                <a:effectLst/>
              </a:rPr>
              <a:t>Food Policy 106: 102188</a:t>
            </a:r>
          </a:p>
          <a:p>
            <a:r>
              <a:rPr lang="en-US" sz="800" dirty="0"/>
              <a:t>Finger, R., &amp; Möhring, N. (2022). The adoption of pesticide-free wheat production and farmers' perceptions of its environmental and health effects. </a:t>
            </a:r>
            <a:r>
              <a:rPr lang="en-US" sz="800" i="1" dirty="0"/>
              <a:t>Ecological Economics</a:t>
            </a:r>
            <a:r>
              <a:rPr lang="en-US" sz="800" dirty="0"/>
              <a:t>, </a:t>
            </a:r>
            <a:r>
              <a:rPr lang="en-US" sz="800" i="1" dirty="0"/>
              <a:t>198</a:t>
            </a:r>
            <a:r>
              <a:rPr lang="en-US" sz="800" dirty="0"/>
              <a:t>, 107463.</a:t>
            </a:r>
          </a:p>
          <a:p>
            <a:pPr algn="just">
              <a:lnSpc>
                <a:spcPts val="1300"/>
              </a:lnSpc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Mack, G., Finger, R, et al.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(2022).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Bio-economic modeling of national-scale transition into pesticide-free (but not organic) production systems. In Preparation</a:t>
            </a:r>
            <a:endParaRPr lang="de-CH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endParaRPr lang="de-CH" sz="800" dirty="0"/>
          </a:p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0881857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20839" y="1019880"/>
            <a:ext cx="8777481" cy="420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Reduction of pesticide risks requires h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olistic pesticide policies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pesticide-free production systems are one element 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Public policies matter: command and control measures, economic instruments (e.g. subsidies, taxes), provision of extension service</a:t>
            </a:r>
            <a:r>
              <a:rPr lang="en-US" sz="1600" b="0" strike="noStrike" spc="-1" dirty="0">
                <a:latin typeface="Arial"/>
              </a:rPr>
              <a:t>s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information, education, etc. </a:t>
            </a: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Corporate policies need to be adjusted too. Accounting also for up- and downstream actors</a:t>
            </a: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Optimal policy packages highly dependent on specific agricultural and food systems </a:t>
            </a: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0000" indent="-26964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(we hope) Switzerland may serve as role model for innovation in terms of pesticide reduction 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520676" y="342520"/>
            <a:ext cx="9798120" cy="47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Conclusions</a:t>
            </a: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0" name="Picture 2" descr=" Bild in Originalgröße anzeigen  "/>
          <p:cNvPicPr/>
          <p:nvPr/>
        </p:nvPicPr>
        <p:blipFill>
          <a:blip r:embed="rId2"/>
          <a:stretch/>
        </p:blipFill>
        <p:spPr>
          <a:xfrm>
            <a:off x="1905120" y="6263640"/>
            <a:ext cx="1381680" cy="59400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13CC3E8-CB02-4833-B939-51BB1436540C}" type="slidenum">
              <a:rPr/>
              <a:t>15</a:t>
            </a:fld>
            <a:endParaRPr/>
          </a:p>
        </p:txBody>
      </p:sp>
      <p:pic>
        <p:nvPicPr>
          <p:cNvPr id="6" name="Picture 5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id="{C68E9084-4091-481E-AF51-2FDE2A1D4A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94" y="152529"/>
            <a:ext cx="2297483" cy="1111686"/>
          </a:xfrm>
          <a:prstGeom prst="rect">
            <a:avLst/>
          </a:prstGeom>
        </p:spPr>
      </p:pic>
      <p:pic>
        <p:nvPicPr>
          <p:cNvPr id="8" name="Picture 7" descr="A picture containing grass, outdoor, old, outdoor object&#10;&#10;Description automatically generated">
            <a:extLst>
              <a:ext uri="{FF2B5EF4-FFF2-40B4-BE49-F238E27FC236}">
                <a16:creationId xmlns:a16="http://schemas.microsoft.com/office/drawing/2014/main" id="{F1E0BD00-B0A2-4DDC-8158-87C314049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57" y="1454206"/>
            <a:ext cx="2302020" cy="1511660"/>
          </a:xfrm>
          <a:prstGeom prst="rect">
            <a:avLst/>
          </a:prstGeom>
        </p:spPr>
      </p:pic>
      <p:pic>
        <p:nvPicPr>
          <p:cNvPr id="9" name="Picture 8" descr="Men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EE5A1713-4ABF-40C3-9488-51A4AC11C7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57" y="3124800"/>
            <a:ext cx="2245434" cy="1263057"/>
          </a:xfrm>
          <a:prstGeom prst="rect">
            <a:avLst/>
          </a:prstGeom>
        </p:spPr>
      </p:pic>
      <p:pic>
        <p:nvPicPr>
          <p:cNvPr id="11" name="Content Placeholder 7" descr="A picture containing grass, outdoor, sky, standing&#10;&#10;Description automatically generated">
            <a:extLst>
              <a:ext uri="{FF2B5EF4-FFF2-40B4-BE49-F238E27FC236}">
                <a16:creationId xmlns:a16="http://schemas.microsoft.com/office/drawing/2014/main" id="{3A31A0D7-2A1D-4291-A39F-64E956B57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57" y="4781685"/>
            <a:ext cx="2405299" cy="13469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B7521082-4498-431B-A950-C3ED6A9E81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49" y="1993435"/>
            <a:ext cx="5413644" cy="4060233"/>
          </a:xfrm>
          <a:prstGeom prst="rect">
            <a:avLst/>
          </a:prstGeom>
        </p:spPr>
      </p:pic>
      <p:pic>
        <p:nvPicPr>
          <p:cNvPr id="6" name="Picture 5" descr="A field of grass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61F7870-9AA6-4CF0-B705-6662048E8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8" y="1993435"/>
            <a:ext cx="5413644" cy="4060234"/>
          </a:xfrm>
          <a:prstGeom prst="rect">
            <a:avLst/>
          </a:prstGeom>
        </p:spPr>
      </p:pic>
      <p:pic>
        <p:nvPicPr>
          <p:cNvPr id="7" name="Picture 2" descr=" Bild in Originalgröße anzeigen  ">
            <a:extLst>
              <a:ext uri="{FF2B5EF4-FFF2-40B4-BE49-F238E27FC236}">
                <a16:creationId xmlns:a16="http://schemas.microsoft.com/office/drawing/2014/main" id="{29B7F6C1-1A3F-4D0A-8097-704906B6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A2653392-E337-4F53-BB4C-3FB4E9C3A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838" y="260350"/>
            <a:ext cx="10728325" cy="900113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3200" b="1" strike="noStrike" spc="-1" dirty="0" err="1">
                <a:solidFill>
                  <a:srgbClr val="000000"/>
                </a:solidFill>
                <a:latin typeface="Arial"/>
              </a:rPr>
              <a:t>Get</a:t>
            </a:r>
            <a:r>
              <a:rPr lang="de-CH" sz="3200" b="1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CH" sz="3200" b="1" strike="noStrike" spc="-1" dirty="0" err="1">
                <a:solidFill>
                  <a:srgbClr val="000000"/>
                </a:solidFill>
                <a:latin typeface="Arial"/>
              </a:rPr>
              <a:t>touch</a:t>
            </a:r>
            <a:r>
              <a:rPr lang="de-CH" sz="3200" b="1" strike="noStrike" spc="-1" dirty="0">
                <a:solidFill>
                  <a:srgbClr val="000000"/>
                </a:solidFill>
                <a:latin typeface="Arial"/>
              </a:rPr>
              <a:t>!</a:t>
            </a:r>
            <a:endParaRPr lang="de-DE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1DA47B5C-08A5-4CBB-AB0E-5A4CB1670116}"/>
              </a:ext>
            </a:extLst>
          </p:cNvPr>
          <p:cNvSpPr/>
          <p:nvPr/>
        </p:nvSpPr>
        <p:spPr>
          <a:xfrm>
            <a:off x="7144697" y="363674"/>
            <a:ext cx="10094606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CH" b="1" spc="-1" dirty="0"/>
              <a:t>rofinger@ethz.ch </a:t>
            </a:r>
          </a:p>
          <a:p>
            <a:pPr>
              <a:lnSpc>
                <a:spcPct val="100000"/>
              </a:lnSpc>
            </a:pPr>
            <a:r>
              <a:rPr lang="de-CH" b="1" dirty="0"/>
              <a:t>@RobertFinger1 </a:t>
            </a:r>
            <a:endParaRPr lang="de-CH" b="1" strike="noStrike" spc="-1" dirty="0">
              <a:uFillTx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de-CH" b="1" strike="noStrike" spc="-1" dirty="0"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www.aecp.ethz.ch</a:t>
            </a:r>
            <a:endParaRPr lang="en-US" b="1" strike="noStrike" spc="-1" dirty="0"/>
          </a:p>
          <a:p>
            <a:pPr>
              <a:lnSpc>
                <a:spcPct val="100000"/>
              </a:lnSpc>
            </a:pPr>
            <a:r>
              <a:rPr lang="de-CH" b="1" strike="noStrike" spc="-1" dirty="0"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https://agrarpolitik-blog.com/</a:t>
            </a:r>
            <a:r>
              <a:rPr lang="de-CH" b="1" strike="noStrike" spc="-1" dirty="0"/>
              <a:t> </a:t>
            </a:r>
            <a:endParaRPr lang="en-US" b="1" strike="noStrike" spc="-1" dirty="0"/>
          </a:p>
          <a:p>
            <a:pPr>
              <a:lnSpc>
                <a:spcPct val="100000"/>
              </a:lnSpc>
            </a:pPr>
            <a:r>
              <a:rPr lang="de-CH" sz="2800" b="1" strike="noStrike" spc="-1" dirty="0">
                <a:solidFill>
                  <a:srgbClr val="000000"/>
                </a:solidFill>
              </a:rPr>
              <a:t> </a:t>
            </a:r>
            <a:endParaRPr lang="en-US" sz="28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41900786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E034-7F4A-4517-98CC-332826FB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78" y="504723"/>
            <a:ext cx="10728000" cy="899640"/>
          </a:xfrm>
        </p:spPr>
        <p:txBody>
          <a:bodyPr/>
          <a:lstStyle/>
          <a:p>
            <a:r>
              <a:rPr lang="de-CH" sz="2400" dirty="0"/>
              <a:t>Selected relevant </a:t>
            </a:r>
            <a:r>
              <a:rPr lang="de-CH" sz="2400" dirty="0" err="1"/>
              <a:t>papers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D104-AC8D-4663-B561-5528C418372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3909" y="1414492"/>
            <a:ext cx="11770289" cy="452989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Finger, R., Möhring, N. (2022). The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adoption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pesticide-free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wheat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production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and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farmers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’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perceptions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its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environmental and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health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effects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. Ecological Economics. 198, 107463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de-DE" altLang="de-DE" sz="1200" b="0" i="0" u="sng" strike="noStrike" cap="none" normalizeH="0" baseline="0" dirty="0">
                <a:ln>
                  <a:noFill/>
                </a:ln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https://doi.org/10.1016/j.ecolecon.2022.107463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Möhring, N., Finger, R. (2022).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Pesticide-free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but not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organic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adoption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a large-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scale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wheat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production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standard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in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Switzerland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. Food Policy 106: 102188 </a:t>
            </a:r>
            <a:r>
              <a:rPr kumimoji="0" lang="de-DE" altLang="de-DE" sz="1200" b="0" i="0" u="sng" strike="noStrike" cap="none" normalizeH="0" baseline="0" dirty="0">
                <a:ln>
                  <a:noFill/>
                </a:ln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Finger, R. (2021). No pesticide free Switzerland. Nature Plants 7, 1324–1325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Mesnage , R. Straw, E.A., Antoniou, M.N. Benbrook, C. Brown, M.J.F.,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Chauzat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M-J., Finger, R.,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Goulson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D., Leadbeater, E., López-Ballesteros, A., Möhring, N., Neumann, P., Stanley, D., Stout, J.C., Thompson, L.J., Topping, C.J., White, B.,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Zaller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J.G.,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Zioga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E. (2021). Improving pesticide-use data for the EU. Nature Ecology &amp; Evolution 5: 1560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Knapp, L.,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Wuepper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, D., Finger, R. (2021).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Risk Preferences, Personality, and Aspirations: Empirical Evidence from Swiss Fruit growers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. Agricultural Economics. In Press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Wuepper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D., Roleff, N., &amp; Finger, R. (2021). Does it matter who advises farmers? Pest management choices with public and private extension. Food Policy, 101995. </a:t>
            </a:r>
            <a:r>
              <a:rPr lang="de-CH" sz="1200" u="sng" dirty="0">
                <a:effectLst/>
                <a:latin typeface="+mn-lt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Möhring, N., Ingold, K., Kudsk, P., Martin-Laurent, F., Niggli, U., Siegrist, M., Studer, B., Walter, A., Finger, R. (2020).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Pathways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advancing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pesticide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policies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. Nature Food 1, 535–540.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https://doi.org/10.1038/s43016-020-00141-4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Schaub, S., Huber, R., Finger, R. (2020).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Tracking societal concerns on pesticides – A Google Trends analysis. Environmental Research Letters 15 084049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Möhring, N., Wüpper, D., Musa, T., Finger, R. (2020).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Why farmers deviate from recommended pesticide timing: The role of uncertainty and information. Pest Management Science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76(8) 2787-2798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https://doi.org/10.1002/ps.5826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Möhring, N., Bozzola, M., Hirsch, S., Finger, R. (2020). Are pesticides risk decreasing? The relevance of pesticide indicator choice in empirical analysis. Agricultural Economics 51(3) 429-444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Möhring, N., Dalhaus, T., Enjolras, G., &amp; Finger, R. (2020).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Crop insurance and pesticide use in European agriculture. Agricultural Systems, 184, 102902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Böcker, T., Britz, W., Möhring, N., Finger, R. (2020).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An economic and environmental assessment of a glyphosate ban for the example of maize production. European Review of Agricultural Economics 47(2), 371-402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Finger, R., Möhring, N., Dalhaus, T., Böcker, T. (2017).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Revisiting pesticide taxation schemes. Ecological Economics 134: 263–266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Böcker, T., Möhring, N., Finger, R. (2019).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Herbicide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free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agriculture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? A bio-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economic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modelling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application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to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Swiss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wheat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production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Agricultural Systems 173, 378-392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de-DE" altLang="de-DE" sz="1200" b="0" i="0" u="sng" strike="noStrike" cap="none" normalizeH="0" baseline="0" dirty="0">
                <a:ln>
                  <a:noFill/>
                </a:ln>
                <a:effectLst/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Finger, R., Swinton, S., El Benni, N., Walter, A. (2019). Precision Farming at the Nexus of Agricultural Production and the Environment. Annual Review of Resource Economics 11: 313-335</a:t>
            </a:r>
            <a:r>
              <a:rPr lang="de-CH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u="sng" dirty="0">
                <a:effectLst/>
                <a:latin typeface="+mn-lt"/>
                <a:ea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&gt;&gt;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Walter, A., Finger, R., Huber, R., Buchmann, N. (2017).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Smart farming is key to developing sustainable agriculture. 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Proceedings of </a:t>
            </a:r>
            <a:r>
              <a:rPr lang="de-CH" sz="1200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CH" sz="1200" dirty="0">
                <a:effectLst/>
                <a:latin typeface="+mn-lt"/>
                <a:ea typeface="Times New Roman" panose="02020603050405020304" pitchFamily="18" charset="0"/>
              </a:rPr>
              <a:t> National Academy of Sciences USA 114 (24) 6148-6150</a:t>
            </a:r>
            <a:r>
              <a:rPr lang="de-CH" sz="1200" u="sng" dirty="0">
                <a:effectLst/>
                <a:latin typeface="+mn-lt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&gt;&gt;</a:t>
            </a:r>
            <a:endParaRPr lang="de-CH" sz="12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de-CH" sz="1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0BD4043-3DF5-41D9-B2CE-5C8E6C11E16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37320" y="380160"/>
            <a:ext cx="8381520" cy="44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de-CH" sz="2400" b="0" strike="noStrike" spc="-1" dirty="0">
                <a:solidFill>
                  <a:srgbClr val="000000"/>
                </a:solidFill>
                <a:latin typeface="Arial"/>
              </a:rPr>
              <a:t>Plant </a:t>
            </a:r>
            <a:r>
              <a:rPr lang="de-CH" sz="2400" b="0" strike="noStrike" spc="-1" dirty="0" err="1">
                <a:solidFill>
                  <a:srgbClr val="000000"/>
                </a:solidFill>
                <a:latin typeface="Arial"/>
              </a:rPr>
              <a:t>protection</a:t>
            </a:r>
            <a:r>
              <a:rPr lang="de-CH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CH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0" strike="noStrike" spc="-1" dirty="0" err="1">
                <a:solidFill>
                  <a:srgbClr val="000000"/>
                </a:solidFill>
                <a:latin typeface="Arial"/>
              </a:rPr>
              <a:t>crucial</a:t>
            </a:r>
            <a:r>
              <a:rPr lang="de-CH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218760" y="950400"/>
            <a:ext cx="8753224" cy="467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Pest management is crucial for food security and ecosystem service provision of agricultural sector</a:t>
            </a:r>
          </a:p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Large losses in crop quantity and quality without pest management (e.g. </a:t>
            </a:r>
            <a:r>
              <a:rPr lang="de-CH" sz="1600" dirty="0" err="1"/>
              <a:t>Oerke</a:t>
            </a:r>
            <a:r>
              <a:rPr lang="de-CH" sz="1600" dirty="0"/>
              <a:t> 2006,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Savary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et al. 2019, Deutsch et al. 2018)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indent="-539280">
              <a:lnSpc>
                <a:spcPct val="100000"/>
              </a:lnSpc>
              <a:spcBef>
                <a:spcPts val="1001"/>
              </a:spcBef>
              <a:buClr>
                <a:srgbClr val="1269B0"/>
              </a:buClr>
              <a:buFont typeface="Wingdings" charset="2"/>
              <a:buChar char=""/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Picture 2" descr=" Bild in Originalgröße anzeigen  "/>
          <p:cNvPicPr/>
          <p:nvPr/>
        </p:nvPicPr>
        <p:blipFill>
          <a:blip r:embed="rId3"/>
          <a:stretch/>
        </p:blipFill>
        <p:spPr>
          <a:xfrm>
            <a:off x="1905120" y="6263640"/>
            <a:ext cx="1381680" cy="5940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icture containing fruit, colorful&#10;&#10;Description automatically generated">
            <a:extLst>
              <a:ext uri="{FF2B5EF4-FFF2-40B4-BE49-F238E27FC236}">
                <a16:creationId xmlns:a16="http://schemas.microsoft.com/office/drawing/2014/main" id="{61C6F8D6-7369-46AB-B551-0F5CBB52BD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03" y="260351"/>
            <a:ext cx="2648677" cy="1486502"/>
          </a:xfrm>
          <a:prstGeom prst="rect">
            <a:avLst/>
          </a:prstGeom>
        </p:spPr>
      </p:pic>
      <p:pic>
        <p:nvPicPr>
          <p:cNvPr id="10" name="Picture 9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FD844269-875F-4AB2-BB3E-4A09C8E8F5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03" y="2011145"/>
            <a:ext cx="2648677" cy="1765784"/>
          </a:xfrm>
          <a:prstGeom prst="rect">
            <a:avLst/>
          </a:prstGeom>
        </p:spPr>
      </p:pic>
      <p:pic>
        <p:nvPicPr>
          <p:cNvPr id="11" name="Picture 10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A62B4205-0B66-4913-977C-187200E5B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03" y="4041221"/>
            <a:ext cx="2648678" cy="1761371"/>
          </a:xfrm>
          <a:prstGeom prst="rect">
            <a:avLst/>
          </a:prstGeom>
        </p:spPr>
      </p:pic>
      <p:sp>
        <p:nvSpPr>
          <p:cNvPr id="12" name="Rechteck 1">
            <a:extLst>
              <a:ext uri="{FF2B5EF4-FFF2-40B4-BE49-F238E27FC236}">
                <a16:creationId xmlns:a16="http://schemas.microsoft.com/office/drawing/2014/main" id="{E87E17D5-8600-44FF-9EB0-AFAF61B53865}"/>
              </a:ext>
            </a:extLst>
          </p:cNvPr>
          <p:cNvSpPr/>
          <p:nvPr/>
        </p:nvSpPr>
        <p:spPr>
          <a:xfrm>
            <a:off x="3234560" y="6307188"/>
            <a:ext cx="903658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/>
              <a:t>Deutsch, C. A., </a:t>
            </a:r>
            <a:r>
              <a:rPr lang="de-CH" sz="700" dirty="0" err="1"/>
              <a:t>Tewksbury</a:t>
            </a:r>
            <a:r>
              <a:rPr lang="de-CH" sz="700" dirty="0"/>
              <a:t>, J. J., </a:t>
            </a:r>
            <a:r>
              <a:rPr lang="de-CH" sz="700" dirty="0" err="1"/>
              <a:t>Tigchelaar</a:t>
            </a:r>
            <a:r>
              <a:rPr lang="de-CH" sz="700" dirty="0"/>
              <a:t>, M., </a:t>
            </a:r>
            <a:r>
              <a:rPr lang="de-CH" sz="700" dirty="0" err="1"/>
              <a:t>Battisti</a:t>
            </a:r>
            <a:r>
              <a:rPr lang="de-CH" sz="700" dirty="0"/>
              <a:t>, D. S., Merrill, S. C., </a:t>
            </a:r>
            <a:r>
              <a:rPr lang="de-CH" sz="700" dirty="0" err="1"/>
              <a:t>Huey</a:t>
            </a:r>
            <a:r>
              <a:rPr lang="de-CH" sz="700" dirty="0"/>
              <a:t>, R. B., &amp; </a:t>
            </a:r>
            <a:r>
              <a:rPr lang="de-CH" sz="700" dirty="0" err="1"/>
              <a:t>Naylor</a:t>
            </a:r>
            <a:r>
              <a:rPr lang="de-CH" sz="700" dirty="0"/>
              <a:t>, R. L. (2018). </a:t>
            </a:r>
            <a:r>
              <a:rPr lang="de-CH" sz="700" dirty="0" err="1"/>
              <a:t>Increase</a:t>
            </a:r>
            <a:r>
              <a:rPr lang="de-CH" sz="700" dirty="0"/>
              <a:t> in </a:t>
            </a:r>
            <a:r>
              <a:rPr lang="de-CH" sz="700" dirty="0" err="1"/>
              <a:t>crop</a:t>
            </a:r>
            <a:r>
              <a:rPr lang="de-CH" sz="700" dirty="0"/>
              <a:t> </a:t>
            </a:r>
            <a:r>
              <a:rPr lang="de-CH" sz="700" dirty="0" err="1"/>
              <a:t>losses</a:t>
            </a:r>
            <a:r>
              <a:rPr lang="de-CH" sz="700" dirty="0"/>
              <a:t> </a:t>
            </a:r>
            <a:r>
              <a:rPr lang="de-CH" sz="700" dirty="0" err="1"/>
              <a:t>to</a:t>
            </a:r>
            <a:r>
              <a:rPr lang="de-CH" sz="700" dirty="0"/>
              <a:t> </a:t>
            </a:r>
            <a:r>
              <a:rPr lang="de-CH" sz="700" dirty="0" err="1"/>
              <a:t>insect</a:t>
            </a:r>
            <a:r>
              <a:rPr lang="de-CH" sz="700" dirty="0"/>
              <a:t> </a:t>
            </a:r>
            <a:r>
              <a:rPr lang="de-CH" sz="700" dirty="0" err="1"/>
              <a:t>pests</a:t>
            </a:r>
            <a:r>
              <a:rPr lang="de-CH" sz="700" dirty="0"/>
              <a:t> in a </a:t>
            </a:r>
            <a:r>
              <a:rPr lang="de-CH" sz="700" dirty="0" err="1"/>
              <a:t>warming</a:t>
            </a:r>
            <a:r>
              <a:rPr lang="de-CH" sz="700" dirty="0"/>
              <a:t> </a:t>
            </a:r>
            <a:r>
              <a:rPr lang="de-CH" sz="700" dirty="0" err="1"/>
              <a:t>climate</a:t>
            </a:r>
            <a:r>
              <a:rPr lang="de-CH" sz="700" dirty="0"/>
              <a:t>. </a:t>
            </a:r>
            <a:r>
              <a:rPr lang="de-CH" sz="700" i="1" dirty="0"/>
              <a:t>Science</a:t>
            </a:r>
            <a:r>
              <a:rPr lang="de-CH" sz="700" dirty="0"/>
              <a:t>, </a:t>
            </a:r>
            <a:r>
              <a:rPr lang="de-CH" sz="700" i="1" dirty="0"/>
              <a:t>361</a:t>
            </a:r>
            <a:r>
              <a:rPr lang="de-CH" sz="700" dirty="0"/>
              <a:t>(6405), 916-919.</a:t>
            </a:r>
          </a:p>
          <a:p>
            <a:r>
              <a:rPr lang="en-US" sz="700" dirty="0" err="1"/>
              <a:t>Oerke</a:t>
            </a:r>
            <a:r>
              <a:rPr lang="en-US" sz="700" dirty="0"/>
              <a:t>, E. C. (2006). Crop losses to pests. </a:t>
            </a:r>
            <a:r>
              <a:rPr lang="en-US" sz="700" i="1" dirty="0"/>
              <a:t>The Journal of Agricultural Science</a:t>
            </a:r>
            <a:r>
              <a:rPr lang="en-US" sz="700" dirty="0"/>
              <a:t>, </a:t>
            </a:r>
            <a:r>
              <a:rPr lang="en-US" sz="700" i="1" dirty="0"/>
              <a:t>144</a:t>
            </a:r>
            <a:r>
              <a:rPr lang="en-US" sz="700" dirty="0"/>
              <a:t>(1), 31-43.</a:t>
            </a:r>
          </a:p>
          <a:p>
            <a:r>
              <a:rPr lang="en-US" sz="700" dirty="0" err="1"/>
              <a:t>Savary</a:t>
            </a:r>
            <a:r>
              <a:rPr lang="en-US" sz="700" dirty="0"/>
              <a:t>, S., </a:t>
            </a:r>
            <a:r>
              <a:rPr lang="en-US" sz="700" dirty="0" err="1"/>
              <a:t>Willocquet</a:t>
            </a:r>
            <a:r>
              <a:rPr lang="en-US" sz="700" dirty="0"/>
              <a:t>, L., </a:t>
            </a:r>
            <a:r>
              <a:rPr lang="en-US" sz="700" dirty="0" err="1"/>
              <a:t>Pethybridge</a:t>
            </a:r>
            <a:r>
              <a:rPr lang="en-US" sz="700" dirty="0"/>
              <a:t>, S. J., Esker, P., </a:t>
            </a:r>
            <a:r>
              <a:rPr lang="en-US" sz="700" dirty="0" err="1"/>
              <a:t>McRoberts</a:t>
            </a:r>
            <a:r>
              <a:rPr lang="en-US" sz="700" dirty="0"/>
              <a:t>, N., &amp; Nelson, A. (2019). The global burden of pathogens and pests on major food crops. </a:t>
            </a:r>
            <a:r>
              <a:rPr lang="en-US" sz="700" i="1" dirty="0"/>
              <a:t>Nature ecology &amp; evolution</a:t>
            </a:r>
            <a:r>
              <a:rPr lang="en-US" sz="700" dirty="0"/>
              <a:t>, </a:t>
            </a:r>
            <a:r>
              <a:rPr lang="en-US" sz="700" i="1" dirty="0"/>
              <a:t>3</a:t>
            </a:r>
            <a:r>
              <a:rPr lang="en-US" sz="700" dirty="0"/>
              <a:t>(3), 430.</a:t>
            </a:r>
          </a:p>
          <a:p>
            <a:endParaRPr lang="de-CH" sz="700" dirty="0"/>
          </a:p>
          <a:p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2765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7FBC-590A-465D-9033-009F03F0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626960"/>
          </a:xfrm>
        </p:spPr>
        <p:txBody>
          <a:bodyPr/>
          <a:lstStyle/>
          <a:p>
            <a:r>
              <a:rPr lang="de-CH" sz="2400" dirty="0" err="1"/>
              <a:t>Pesticide</a:t>
            </a:r>
            <a:r>
              <a:rPr lang="de-CH" sz="2400" dirty="0"/>
              <a:t> </a:t>
            </a:r>
            <a:r>
              <a:rPr lang="de-CH" sz="2400" dirty="0" err="1"/>
              <a:t>use</a:t>
            </a:r>
            <a:r>
              <a:rPr lang="de-CH" sz="2400" dirty="0"/>
              <a:t> </a:t>
            </a:r>
            <a:r>
              <a:rPr lang="de-CH" sz="2400" dirty="0" err="1"/>
              <a:t>has</a:t>
            </a:r>
            <a:r>
              <a:rPr lang="de-CH" sz="2400" dirty="0"/>
              <a:t> negative </a:t>
            </a:r>
            <a:r>
              <a:rPr lang="de-CH" sz="2400" dirty="0" err="1"/>
              <a:t>impacts</a:t>
            </a:r>
            <a:r>
              <a:rPr lang="de-CH" sz="2400" dirty="0"/>
              <a:t> on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environment</a:t>
            </a:r>
            <a:r>
              <a:rPr lang="de-CH" sz="2400" dirty="0"/>
              <a:t> and human </a:t>
            </a:r>
            <a:r>
              <a:rPr lang="de-CH" sz="2400" dirty="0" err="1"/>
              <a:t>health</a:t>
            </a:r>
            <a:r>
              <a:rPr lang="de-CH" sz="2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8AD86-7470-47A5-96F1-F5F79D82616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187BA-516C-4980-A349-79517755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35" y="1178393"/>
            <a:ext cx="3533085" cy="182113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0B47074-5D0E-4131-B4B6-747922BE14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5EF3B-CD99-4452-A796-2128C39F8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0" y="1346168"/>
            <a:ext cx="3498065" cy="2912095"/>
          </a:xfrm>
          <a:prstGeom prst="rect">
            <a:avLst/>
          </a:prstGeom>
        </p:spPr>
      </p:pic>
      <p:sp>
        <p:nvSpPr>
          <p:cNvPr id="11" name="Rechteck 3">
            <a:extLst>
              <a:ext uri="{FF2B5EF4-FFF2-40B4-BE49-F238E27FC236}">
                <a16:creationId xmlns:a16="http://schemas.microsoft.com/office/drawing/2014/main" id="{85F2A26B-34A6-424A-B370-3263BA423497}"/>
              </a:ext>
            </a:extLst>
          </p:cNvPr>
          <p:cNvSpPr/>
          <p:nvPr/>
        </p:nvSpPr>
        <p:spPr>
          <a:xfrm>
            <a:off x="3433741" y="6208925"/>
            <a:ext cx="828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Larsen, A. E., Gaines, S. D. &amp; </a:t>
            </a:r>
            <a:r>
              <a:rPr lang="en-US" sz="700" dirty="0" err="1"/>
              <a:t>Deschênes</a:t>
            </a:r>
            <a:r>
              <a:rPr lang="en-US" sz="700" dirty="0"/>
              <a:t>, O. Agricultural pesticide use and adverse birth outcomes in the San Joaquin Valley of California. </a:t>
            </a:r>
            <a:r>
              <a:rPr lang="en-US" sz="700" i="1" dirty="0"/>
              <a:t>Nat. </a:t>
            </a:r>
            <a:r>
              <a:rPr lang="en-US" sz="700" i="1" dirty="0" err="1"/>
              <a:t>Commun</a:t>
            </a:r>
            <a:r>
              <a:rPr lang="en-US" sz="700" i="1" dirty="0"/>
              <a:t>.</a:t>
            </a:r>
            <a:r>
              <a:rPr lang="en-US" sz="700" dirty="0"/>
              <a:t> </a:t>
            </a:r>
            <a:r>
              <a:rPr lang="en-US" sz="700" b="1" dirty="0"/>
              <a:t>8</a:t>
            </a:r>
            <a:r>
              <a:rPr lang="en-US" sz="700" dirty="0"/>
              <a:t>, 302 (2017).</a:t>
            </a:r>
          </a:p>
          <a:p>
            <a:r>
              <a:rPr lang="de-CH" sz="700" dirty="0">
                <a:effectLst/>
              </a:rPr>
              <a:t>Mesnage , Finger, R et al. . (2021). </a:t>
            </a:r>
            <a:r>
              <a:rPr lang="de-CH" sz="700" dirty="0" err="1">
                <a:effectLst/>
              </a:rPr>
              <a:t>Improving</a:t>
            </a:r>
            <a:r>
              <a:rPr lang="de-CH" sz="700" dirty="0">
                <a:effectLst/>
              </a:rPr>
              <a:t> </a:t>
            </a:r>
            <a:r>
              <a:rPr lang="de-CH" sz="700" dirty="0" err="1">
                <a:effectLst/>
              </a:rPr>
              <a:t>pesticide-use</a:t>
            </a:r>
            <a:r>
              <a:rPr lang="de-CH" sz="700" dirty="0">
                <a:effectLst/>
              </a:rPr>
              <a:t> </a:t>
            </a:r>
            <a:r>
              <a:rPr lang="de-CH" sz="700" dirty="0" err="1">
                <a:effectLst/>
              </a:rPr>
              <a:t>data</a:t>
            </a:r>
            <a:r>
              <a:rPr lang="de-CH" sz="700" dirty="0">
                <a:effectLst/>
              </a:rPr>
              <a:t> </a:t>
            </a:r>
            <a:r>
              <a:rPr lang="de-CH" sz="700" dirty="0" err="1">
                <a:effectLst/>
              </a:rPr>
              <a:t>for</a:t>
            </a:r>
            <a:r>
              <a:rPr lang="de-CH" sz="700" dirty="0">
                <a:effectLst/>
              </a:rPr>
              <a:t> </a:t>
            </a:r>
            <a:r>
              <a:rPr lang="de-CH" sz="700" dirty="0" err="1">
                <a:effectLst/>
              </a:rPr>
              <a:t>the</a:t>
            </a:r>
            <a:r>
              <a:rPr lang="de-CH" sz="700" dirty="0">
                <a:effectLst/>
              </a:rPr>
              <a:t> EU. Nature Ecology &amp; Evolution</a:t>
            </a:r>
            <a:endParaRPr lang="de-CH" sz="700" dirty="0"/>
          </a:p>
          <a:p>
            <a:r>
              <a:rPr lang="en-US" sz="700" dirty="0" err="1"/>
              <a:t>Stehle</a:t>
            </a:r>
            <a:r>
              <a:rPr lang="en-US" sz="700" dirty="0"/>
              <a:t>, S. &amp; Schulz, R. Agricultural insecticides threaten surface waters at the global scale. </a:t>
            </a:r>
            <a:r>
              <a:rPr lang="en-US" sz="700" i="1" dirty="0"/>
              <a:t>Proc. Natl Acad. Sci. USA</a:t>
            </a:r>
            <a:r>
              <a:rPr lang="en-US" sz="700" dirty="0"/>
              <a:t> </a:t>
            </a:r>
            <a:r>
              <a:rPr lang="en-US" sz="700" b="1" dirty="0"/>
              <a:t>112</a:t>
            </a:r>
            <a:r>
              <a:rPr lang="en-US" sz="700" dirty="0"/>
              <a:t>, 5750–5755 (2015).</a:t>
            </a:r>
          </a:p>
          <a:p>
            <a:r>
              <a:rPr lang="en-US" sz="700" dirty="0"/>
              <a:t>European Court of Auditors (2020) </a:t>
            </a:r>
            <a:r>
              <a:rPr lang="en-US" sz="700" i="1" dirty="0"/>
              <a:t>Special Report 05/2020: Sustainable Use of Plant Protection Products: Limited Progress in Measuring and Reducing Risks</a:t>
            </a:r>
            <a:r>
              <a:rPr lang="en-US" sz="700" dirty="0"/>
              <a:t> </a:t>
            </a:r>
          </a:p>
          <a:p>
            <a:r>
              <a:rPr lang="en-US" sz="700" dirty="0"/>
              <a:t>Tang, F. H., </a:t>
            </a:r>
            <a:r>
              <a:rPr lang="en-US" sz="700" dirty="0" err="1"/>
              <a:t>Lenzen</a:t>
            </a:r>
            <a:r>
              <a:rPr lang="en-US" sz="700" dirty="0"/>
              <a:t>, M., </a:t>
            </a:r>
            <a:r>
              <a:rPr lang="en-US" sz="700" dirty="0" err="1"/>
              <a:t>McBratney</a:t>
            </a:r>
            <a:r>
              <a:rPr lang="en-US" sz="700" dirty="0"/>
              <a:t>, A., &amp; Maggi, F. (2021). Risk of pesticide pollution at the global scale. </a:t>
            </a:r>
            <a:r>
              <a:rPr lang="en-US" sz="700" i="1" dirty="0"/>
              <a:t>Nature Geoscience</a:t>
            </a:r>
            <a:r>
              <a:rPr lang="en-US" sz="700" dirty="0"/>
              <a:t>, </a:t>
            </a:r>
            <a:r>
              <a:rPr lang="en-US" sz="700" i="1" dirty="0"/>
              <a:t>14</a:t>
            </a:r>
            <a:r>
              <a:rPr lang="en-US" sz="700" dirty="0"/>
              <a:t>(4), 206-210.</a:t>
            </a:r>
          </a:p>
          <a:p>
            <a:endParaRPr lang="de-CH" sz="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67E8CC-4ECA-400E-96A3-82808A7B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653" y="3096038"/>
            <a:ext cx="4759650" cy="29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5AC3A-3C8B-4C4A-AE2B-9C6AFD0E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3535" y="6597720"/>
            <a:ext cx="7376337" cy="335556"/>
          </a:xfrm>
        </p:spPr>
        <p:txBody>
          <a:bodyPr/>
          <a:lstStyle/>
          <a:p>
            <a:r>
              <a:rPr kumimoji="0" lang="de-DE" altLang="de-DE" sz="800" b="0" i="0" u="none" strike="noStrike" cap="none" normalizeH="0" baseline="0" dirty="0">
                <a:ln>
                  <a:noFill/>
                </a:ln>
                <a:effectLst/>
              </a:rPr>
              <a:t>Finger, R. (2021). 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effectLst/>
              </a:rPr>
              <a:t>No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effectLst/>
              </a:rPr>
              <a:t>pesticide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effectLst/>
              </a:rPr>
              <a:t>free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effectLst/>
              </a:rPr>
              <a:t>Switzerland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effectLst/>
              </a:rPr>
              <a:t>. Nature Plants 7, 1324–1325 </a:t>
            </a:r>
            <a:endParaRPr kumimoji="0" lang="de-DE" altLang="de-DE" sz="800" b="0" i="0" u="sng" strike="noStrike" cap="none" normalizeH="0" baseline="0" dirty="0">
              <a:ln>
                <a:noFill/>
              </a:ln>
              <a:effectLst/>
            </a:endParaRP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B46B8E-0452-4778-928C-536912F2C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160" y="223110"/>
            <a:ext cx="5899423" cy="365570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3B54FDE-3B3C-463C-A34B-8F67800C2A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ADC3A6-5EDB-43F3-AE7F-391BE221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(</a:t>
            </a:r>
            <a:r>
              <a:rPr lang="de-CH" sz="2400" dirty="0" err="1"/>
              <a:t>No</a:t>
            </a:r>
            <a:r>
              <a:rPr lang="de-CH" sz="2400" dirty="0"/>
              <a:t>) </a:t>
            </a:r>
            <a:r>
              <a:rPr lang="de-CH" sz="2400" dirty="0" err="1"/>
              <a:t>pesticide-free</a:t>
            </a:r>
            <a:r>
              <a:rPr lang="de-CH" sz="2400" dirty="0"/>
              <a:t> </a:t>
            </a:r>
            <a:r>
              <a:rPr lang="de-CH" sz="2400" dirty="0" err="1"/>
              <a:t>Switzerland</a:t>
            </a:r>
            <a:endParaRPr lang="de-CH" sz="2400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2EF3DA2-C1A2-49E3-B537-4FC6A5AD0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100"/>
            <a:ext cx="5529189" cy="2887465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40300FEB-25FF-4660-8FC1-F11D210F1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9" y="3712033"/>
            <a:ext cx="4797309" cy="1918924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569DA5F-42D1-4D1C-BB12-78CE0AA07D0D}"/>
              </a:ext>
            </a:extLst>
          </p:cNvPr>
          <p:cNvSpPr txBox="1">
            <a:spLocks/>
          </p:cNvSpPr>
          <p:nvPr/>
        </p:nvSpPr>
        <p:spPr>
          <a:xfrm>
            <a:off x="6095880" y="4143252"/>
            <a:ext cx="5963336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Both initiatives rejected in June 2021, ca. 40% voted for initiatives. </a:t>
            </a:r>
            <a:endParaRPr lang="en-US" sz="1600" strike="sngStrike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But: large adjustment processes in agriculture, policy, industry as compromise</a:t>
            </a:r>
          </a:p>
        </p:txBody>
      </p:sp>
    </p:spTree>
    <p:extLst>
      <p:ext uri="{BB962C8B-B14F-4D97-AF65-F5344CB8AC3E}">
        <p14:creationId xmlns:p14="http://schemas.microsoft.com/office/powerpoint/2010/main" val="245314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0320-B4E6-4F7E-AF08-332FA803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7274479" cy="900000"/>
          </a:xfrm>
        </p:spPr>
        <p:txBody>
          <a:bodyPr/>
          <a:lstStyle/>
          <a:p>
            <a:r>
              <a:rPr lang="de-CH" sz="2400" dirty="0"/>
              <a:t>Involvement of all </a:t>
            </a:r>
            <a:r>
              <a:rPr lang="de-CH" sz="2400" dirty="0" err="1"/>
              <a:t>actors</a:t>
            </a:r>
            <a:r>
              <a:rPr lang="de-CH" sz="2400" dirty="0"/>
              <a:t> </a:t>
            </a:r>
            <a:r>
              <a:rPr lang="de-CH" sz="2400" dirty="0" err="1"/>
              <a:t>required</a:t>
            </a:r>
            <a:endParaRPr lang="en-CH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7334-4440-4FBA-82E5-0C3B56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FBD36-B1DB-459A-82AA-807D0E6ECA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pic>
        <p:nvPicPr>
          <p:cNvPr id="8" name="Grafik 3">
            <a:extLst>
              <a:ext uri="{FF2B5EF4-FFF2-40B4-BE49-F238E27FC236}">
                <a16:creationId xmlns:a16="http://schemas.microsoft.com/office/drawing/2014/main" id="{9B61C38D-ACA8-4389-99BC-E62900BBE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26" y="36121"/>
            <a:ext cx="4457638" cy="2007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220E0-A3A1-4634-8ACD-7ED990F089CE}"/>
              </a:ext>
            </a:extLst>
          </p:cNvPr>
          <p:cNvSpPr txBox="1"/>
          <p:nvPr/>
        </p:nvSpPr>
        <p:spPr>
          <a:xfrm>
            <a:off x="3310666" y="6522676"/>
            <a:ext cx="87694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/>
              <a:t>Möhring, N., Ingold, K., Kudsk, P., Martin-Laurent, F., Niggli, U., Siegrist, M., Studer, B., Walter, A., Finger, R. (2020).</a:t>
            </a:r>
            <a:r>
              <a:rPr lang="de-CH" sz="800" i="1" dirty="0"/>
              <a:t> </a:t>
            </a:r>
            <a:r>
              <a:rPr lang="de-CH" sz="800" dirty="0" err="1"/>
              <a:t>Pathways</a:t>
            </a:r>
            <a:r>
              <a:rPr lang="de-CH" sz="800" dirty="0"/>
              <a:t> </a:t>
            </a:r>
            <a:r>
              <a:rPr lang="de-CH" sz="800" dirty="0" err="1"/>
              <a:t>for</a:t>
            </a:r>
            <a:r>
              <a:rPr lang="de-CH" sz="800" dirty="0"/>
              <a:t> </a:t>
            </a:r>
            <a:r>
              <a:rPr lang="de-CH" sz="800" dirty="0" err="1"/>
              <a:t>advancing</a:t>
            </a:r>
            <a:r>
              <a:rPr lang="de-CH" sz="800" dirty="0"/>
              <a:t> </a:t>
            </a:r>
            <a:r>
              <a:rPr lang="de-CH" sz="800" dirty="0" err="1"/>
              <a:t>pesticide</a:t>
            </a:r>
            <a:r>
              <a:rPr lang="de-CH" sz="800" dirty="0"/>
              <a:t> </a:t>
            </a:r>
            <a:r>
              <a:rPr lang="de-CH" sz="800" dirty="0" err="1"/>
              <a:t>policies</a:t>
            </a:r>
            <a:r>
              <a:rPr lang="de-CH" sz="800" dirty="0"/>
              <a:t>. </a:t>
            </a:r>
            <a:r>
              <a:rPr lang="de-CH" sz="800" i="1" dirty="0"/>
              <a:t>Nature Food</a:t>
            </a:r>
            <a:r>
              <a:rPr lang="de-CH" sz="800" dirty="0"/>
              <a:t> 1</a:t>
            </a:r>
            <a:r>
              <a:rPr lang="de-CH" sz="800" b="1" dirty="0"/>
              <a:t>, </a:t>
            </a:r>
            <a:r>
              <a:rPr lang="de-CH" sz="800" dirty="0"/>
              <a:t>535–540.</a:t>
            </a:r>
            <a:r>
              <a:rPr lang="de-CH" sz="800" dirty="0">
                <a:hlinkClick r:id="rId4"/>
              </a:rPr>
              <a:t> </a:t>
            </a:r>
            <a:endParaRPr lang="de-DE" sz="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3FC84B-EE59-4B20-8AFF-F9412246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" name="Grafik 4">
            <a:extLst>
              <a:ext uri="{FF2B5EF4-FFF2-40B4-BE49-F238E27FC236}">
                <a16:creationId xmlns:a16="http://schemas.microsoft.com/office/drawing/2014/main" id="{BA3400EB-40B4-49F8-8D4D-4D96CE779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969" y="2112742"/>
            <a:ext cx="7482490" cy="39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7334-4440-4FBA-82E5-0C3B56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FBD36-B1DB-459A-82AA-807D0E6ECA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220E0-A3A1-4634-8ACD-7ED990F089CE}"/>
              </a:ext>
            </a:extLst>
          </p:cNvPr>
          <p:cNvSpPr txBox="1"/>
          <p:nvPr/>
        </p:nvSpPr>
        <p:spPr>
          <a:xfrm>
            <a:off x="3310666" y="6522676"/>
            <a:ext cx="8769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/>
              <a:t>Jacquet, F., </a:t>
            </a:r>
            <a:r>
              <a:rPr lang="de-CH" sz="800" dirty="0" err="1"/>
              <a:t>Jeuffroy</a:t>
            </a:r>
            <a:r>
              <a:rPr lang="de-CH" sz="800" dirty="0"/>
              <a:t>, M. H., </a:t>
            </a:r>
            <a:r>
              <a:rPr lang="de-CH" sz="800" dirty="0" err="1"/>
              <a:t>Jouan</a:t>
            </a:r>
            <a:r>
              <a:rPr lang="de-CH" sz="800" dirty="0"/>
              <a:t>, J., Le Cadre, E., </a:t>
            </a:r>
            <a:r>
              <a:rPr lang="de-CH" sz="800" dirty="0" err="1"/>
              <a:t>Litrico</a:t>
            </a:r>
            <a:r>
              <a:rPr lang="de-CH" sz="800" dirty="0"/>
              <a:t>, I., </a:t>
            </a:r>
            <a:r>
              <a:rPr lang="de-CH" sz="800" dirty="0" err="1"/>
              <a:t>Malausa</a:t>
            </a:r>
            <a:r>
              <a:rPr lang="de-CH" sz="800" dirty="0"/>
              <a:t>, T., ... &amp; Huyghe, C. (2022). </a:t>
            </a:r>
            <a:r>
              <a:rPr lang="de-CH" sz="800" dirty="0" err="1"/>
              <a:t>Pesticide-free</a:t>
            </a:r>
            <a:r>
              <a:rPr lang="de-CH" sz="800" dirty="0"/>
              <a:t> </a:t>
            </a:r>
            <a:r>
              <a:rPr lang="de-CH" sz="800" dirty="0" err="1"/>
              <a:t>agriculture</a:t>
            </a:r>
            <a:r>
              <a:rPr lang="de-CH" sz="800" dirty="0"/>
              <a:t> </a:t>
            </a:r>
            <a:r>
              <a:rPr lang="de-CH" sz="800" dirty="0" err="1"/>
              <a:t>as</a:t>
            </a:r>
            <a:r>
              <a:rPr lang="de-CH" sz="800" dirty="0"/>
              <a:t> a </a:t>
            </a:r>
            <a:r>
              <a:rPr lang="de-CH" sz="800" dirty="0" err="1"/>
              <a:t>new</a:t>
            </a:r>
            <a:r>
              <a:rPr lang="de-CH" sz="800" dirty="0"/>
              <a:t> </a:t>
            </a:r>
            <a:r>
              <a:rPr lang="de-CH" sz="800" dirty="0" err="1"/>
              <a:t>paradigm</a:t>
            </a:r>
            <a:r>
              <a:rPr lang="de-CH" sz="800" dirty="0"/>
              <a:t> </a:t>
            </a:r>
            <a:r>
              <a:rPr lang="de-CH" sz="800" dirty="0" err="1"/>
              <a:t>for</a:t>
            </a:r>
            <a:r>
              <a:rPr lang="de-CH" sz="800" dirty="0"/>
              <a:t> </a:t>
            </a:r>
            <a:r>
              <a:rPr lang="de-CH" sz="800" dirty="0" err="1"/>
              <a:t>research</a:t>
            </a:r>
            <a:r>
              <a:rPr lang="de-CH" sz="800" dirty="0"/>
              <a:t>. </a:t>
            </a:r>
            <a:r>
              <a:rPr lang="de-CH" sz="800" i="1" dirty="0" err="1"/>
              <a:t>Agronomy</a:t>
            </a:r>
            <a:r>
              <a:rPr lang="de-CH" sz="800" i="1" dirty="0"/>
              <a:t> </a:t>
            </a:r>
            <a:r>
              <a:rPr lang="de-CH" sz="800" i="1" dirty="0" err="1"/>
              <a:t>for</a:t>
            </a:r>
            <a:r>
              <a:rPr lang="de-CH" sz="800" i="1" dirty="0"/>
              <a:t> Sustainable Development</a:t>
            </a:r>
            <a:r>
              <a:rPr lang="de-CH" sz="800" dirty="0"/>
              <a:t>, </a:t>
            </a:r>
            <a:r>
              <a:rPr lang="de-CH" sz="800" i="1" dirty="0"/>
              <a:t>42</a:t>
            </a:r>
            <a:r>
              <a:rPr lang="de-CH" sz="800" dirty="0"/>
              <a:t>(1), 1-24.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3FC84B-EE59-4B20-8AFF-F9412246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821AE-0F25-43CD-B9B4-FE20B1CC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68" y="710100"/>
            <a:ext cx="6986294" cy="48505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65A773-F5D1-4F85-84D1-AC1B54C1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30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 Bild in Originalgröße anzeigen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3616"/>
            <a:ext cx="1381942" cy="5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34984-E7C7-40C1-9ACD-E090D04CE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0" y="393029"/>
            <a:ext cx="6834331" cy="4911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49D7B-FA18-4341-A6C0-14542945BE61}"/>
              </a:ext>
            </a:extLst>
          </p:cNvPr>
          <p:cNvSpPr/>
          <p:nvPr/>
        </p:nvSpPr>
        <p:spPr>
          <a:xfrm>
            <a:off x="3286942" y="6288613"/>
            <a:ext cx="877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Böcker</a:t>
            </a:r>
            <a:r>
              <a:rPr lang="en-US" sz="800" dirty="0"/>
              <a:t>, T., Möhring, N., Finger, R. (2019). Herbicide free agriculture? A bio-economic modelling application to Swiss wheat production. Agricultural Systems 173, 378-392</a:t>
            </a:r>
          </a:p>
          <a:p>
            <a:r>
              <a:rPr lang="en-US" sz="800" dirty="0"/>
              <a:t>Möhring, N., Finger, R. Pesticide-free but not organic? Adoption of a large-scale pesticide-free wheat production standard in Switzerland. </a:t>
            </a:r>
            <a:r>
              <a:rPr lang="de-CH" sz="800" dirty="0">
                <a:effectLst/>
              </a:rPr>
              <a:t>Food Policy 106: 102188</a:t>
            </a:r>
            <a:endParaRPr lang="en-US" sz="800" dirty="0"/>
          </a:p>
          <a:p>
            <a:r>
              <a:rPr lang="en-US" sz="800" dirty="0"/>
              <a:t>Finger, R., &amp; Möhring, N. (2022). The adoption of pesticide-free wheat production and farmers' perceptions of its environmental and health effects. </a:t>
            </a:r>
            <a:r>
              <a:rPr lang="en-US" sz="800" i="1" dirty="0"/>
              <a:t>Ecological Economics</a:t>
            </a:r>
            <a:r>
              <a:rPr lang="en-US" sz="800" dirty="0"/>
              <a:t>, </a:t>
            </a:r>
            <a:r>
              <a:rPr lang="en-US" sz="800" i="1" dirty="0"/>
              <a:t>198</a:t>
            </a:r>
            <a:r>
              <a:rPr lang="en-US" sz="800" dirty="0"/>
              <a:t>, 107463.</a:t>
            </a:r>
            <a:endParaRPr lang="de-CH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4868-574F-43A5-95F8-542BC1DF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DE5B1DB-BBD9-4649-840F-F4BA5670C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651" y="393029"/>
            <a:ext cx="3848996" cy="3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F577-CE87-4A18-B33F-A180BD19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911" y="710100"/>
            <a:ext cx="5314812" cy="468000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Pesticide-free wheat production achieved using a combination of different pest prevention and non-chemical pest control measures, for example:</a:t>
            </a:r>
          </a:p>
          <a:p>
            <a:pPr marL="0" indent="0">
              <a:buNone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Crop rotations are adjusted (e.g., wide rotations are used and no wheat after wheat)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Varieties with high resistance to fungi infestation are selected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Mechanical weed control replaces the use of herbicides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Not organic: artificial fertilizer &amp; no implications for pesticide use in the rest of the crop rotation </a:t>
            </a:r>
            <a:endParaRPr lang="de-CH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6534-5D22-4309-9139-BEF28E66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CBEB5-1881-4F90-A1B3-795E5CE2AB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866987E-BB62-4BC2-A10B-A86A1BB4822B}"/>
              </a:ext>
            </a:extLst>
          </p:cNvPr>
          <p:cNvSpPr txBox="1">
            <a:spLocks/>
          </p:cNvSpPr>
          <p:nvPr/>
        </p:nvSpPr>
        <p:spPr>
          <a:xfrm>
            <a:off x="3615920" y="6335186"/>
            <a:ext cx="9288462" cy="717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Böcker</a:t>
            </a:r>
            <a:r>
              <a:rPr lang="en-US" dirty="0"/>
              <a:t>, T., Möhring, N., Finger, R. (2019). Herbicide free agriculture? A bio-economic modelling application to Swiss wheat production. Agricultural Systems 173, 378-392</a:t>
            </a:r>
          </a:p>
          <a:p>
            <a:r>
              <a:rPr lang="en-US" dirty="0"/>
              <a:t>Möhring, N., Finger, R. (2021) Pesticide-free but not organic? Adoption of a large-scale pesticide-free wheat production standard in Switzerland. Food Policy 106: 102188</a:t>
            </a:r>
          </a:p>
          <a:p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343C-873E-4C1D-A3B4-C5048364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40" y="259616"/>
            <a:ext cx="4207912" cy="59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F577-CE87-4A18-B33F-A180BD19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85" y="1160351"/>
            <a:ext cx="8626808" cy="468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6534-5D22-4309-9139-BEF28E66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CBEB5-1881-4F90-A1B3-795E5CE2AB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0" y="6483252"/>
            <a:ext cx="978000" cy="216000"/>
          </a:xfrm>
          <a:prstGeom prst="rect">
            <a:avLst/>
          </a:prstGeom>
        </p:spPr>
      </p:pic>
      <p:pic>
        <p:nvPicPr>
          <p:cNvPr id="6" name="Picture 5" descr="Letter&#10;&#10;Description automatically generated with medium confidence">
            <a:extLst>
              <a:ext uri="{FF2B5EF4-FFF2-40B4-BE49-F238E27FC236}">
                <a16:creationId xmlns:a16="http://schemas.microsoft.com/office/drawing/2014/main" id="{4B6337F4-F3DB-4246-9F65-CCCB0D653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" y="332573"/>
            <a:ext cx="4097443" cy="233682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866987E-BB62-4BC2-A10B-A86A1BB4822B}"/>
              </a:ext>
            </a:extLst>
          </p:cNvPr>
          <p:cNvSpPr txBox="1">
            <a:spLocks/>
          </p:cNvSpPr>
          <p:nvPr/>
        </p:nvSpPr>
        <p:spPr>
          <a:xfrm>
            <a:off x="3615920" y="6335186"/>
            <a:ext cx="9288462" cy="717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Böcker</a:t>
            </a:r>
            <a:r>
              <a:rPr lang="en-US" dirty="0"/>
              <a:t>, T., Möhring, N., Finger, R. (2019). Herbicide free agriculture? A bio-economic modelling application to Swiss wheat production. Agricultural Systems 173, 378-392</a:t>
            </a:r>
          </a:p>
          <a:p>
            <a:r>
              <a:rPr lang="en-US" dirty="0"/>
              <a:t>Möhring, N., Finger, R. (2021) Pesticide-free but not organic? Adoption of a large-scale pesticide-free wheat production standard in Switzerland. Food Policy 106: 102188</a:t>
            </a:r>
          </a:p>
          <a:p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74BB30-72A9-4F17-A183-FD00563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74C2ED-DE1C-44C9-880A-D5FC36E4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83" y="2856690"/>
            <a:ext cx="4152887" cy="311958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5C2694-BFB2-4BE8-B2F2-CCB3E1449CEA}"/>
              </a:ext>
            </a:extLst>
          </p:cNvPr>
          <p:cNvSpPr txBox="1">
            <a:spLocks/>
          </p:cNvSpPr>
          <p:nvPr/>
        </p:nvSpPr>
        <p:spPr>
          <a:xfrm>
            <a:off x="5641571" y="710100"/>
            <a:ext cx="5979152" cy="46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39750" indent="-539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Yield losses (ca. 20% compared to conventional), additional costs &amp; opportunity costs 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Compensation via direct payments (+650 CHF/ha, +16% cp. to conventional) and price markups (+10CHF/dt, +20% cp. to conventional) 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The largest retailer </a:t>
            </a:r>
            <a:r>
              <a:rPr lang="en-US" sz="1800" dirty="0" err="1"/>
              <a:t>Migros</a:t>
            </a:r>
            <a:r>
              <a:rPr lang="en-US" sz="1800" dirty="0"/>
              <a:t> and its bakery </a:t>
            </a:r>
            <a:r>
              <a:rPr lang="en-US" sz="1800" dirty="0" err="1"/>
              <a:t>Jowa</a:t>
            </a:r>
            <a:r>
              <a:rPr lang="en-US" sz="1800" dirty="0"/>
              <a:t> decided to sell only bread from pesticide-free (and organic) cereals (starting 2023)</a:t>
            </a:r>
          </a:p>
          <a:p>
            <a:pPr marL="0" indent="0">
              <a:buFont typeface="+mj-lt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169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0</TotalTime>
  <Words>2403</Words>
  <Application>Microsoft Office PowerPoint</Application>
  <PresentationFormat>Grand écran</PresentationFormat>
  <Paragraphs>180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Pesticide use has negative impacts on the environment and human health </vt:lpstr>
      <vt:lpstr>(No) pesticide-free Switzerland</vt:lpstr>
      <vt:lpstr>Involvement of all actors required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First insights in adoption determinants I/II</vt:lpstr>
      <vt:lpstr>First insights in adoption determinants II/II</vt:lpstr>
      <vt:lpstr>Lessons learned for pesticide-free production</vt:lpstr>
      <vt:lpstr>Lessons learned for pesticide-free production</vt:lpstr>
      <vt:lpstr>Présentation PowerPoint</vt:lpstr>
      <vt:lpstr>Get in touch!</vt:lpstr>
      <vt:lpstr>Selected relevant papers with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subject/>
  <dc:creator>Jeanne T.</dc:creator>
  <dc:description/>
  <cp:lastModifiedBy>Lucile Sever</cp:lastModifiedBy>
  <cp:revision>181</cp:revision>
  <dcterms:created xsi:type="dcterms:W3CDTF">2020-06-18T14:39:30Z</dcterms:created>
  <dcterms:modified xsi:type="dcterms:W3CDTF">2022-05-31T09:36:40Z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