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18"/>
  </p:notesMasterIdLst>
  <p:handoutMasterIdLst>
    <p:handoutMasterId r:id="rId19"/>
  </p:handoutMasterIdLst>
  <p:sldIdLst>
    <p:sldId id="260" r:id="rId2"/>
    <p:sldId id="317" r:id="rId3"/>
    <p:sldId id="278" r:id="rId4"/>
    <p:sldId id="316" r:id="rId5"/>
    <p:sldId id="265" r:id="rId6"/>
    <p:sldId id="282" r:id="rId7"/>
    <p:sldId id="283" r:id="rId8"/>
    <p:sldId id="287" r:id="rId9"/>
    <p:sldId id="312" r:id="rId10"/>
    <p:sldId id="299" r:id="rId11"/>
    <p:sldId id="301" r:id="rId12"/>
    <p:sldId id="302" r:id="rId13"/>
    <p:sldId id="303" r:id="rId14"/>
    <p:sldId id="305" r:id="rId15"/>
    <p:sldId id="309" r:id="rId16"/>
    <p:sldId id="308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Huyghe" initials="CH" lastIdx="1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A6"/>
    <a:srgbClr val="01A2A5"/>
    <a:srgbClr val="A278CA"/>
    <a:srgbClr val="6EB0B2"/>
    <a:srgbClr val="554339"/>
    <a:srgbClr val="2E386D"/>
    <a:srgbClr val="186C58"/>
    <a:srgbClr val="15039B"/>
    <a:srgbClr val="E4DFDC"/>
    <a:srgbClr val="F7F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7" autoAdjust="0"/>
    <p:restoredTop sz="86382" autoAdjust="0"/>
  </p:normalViewPr>
  <p:slideViewPr>
    <p:cSldViewPr>
      <p:cViewPr>
        <p:scale>
          <a:sx n="68" d="100"/>
          <a:sy n="68" d="100"/>
        </p:scale>
        <p:origin x="360" y="792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-1965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0"/>
    </p:cViewPr>
  </p:sorterViewPr>
  <p:notesViewPr>
    <p:cSldViewPr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fjacquet/Desktop/PFUE/CommFlorencePFUE/aei_fm_salpest09__pesticideFIN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fjacquet/Desktop/CORDIS/FP7-H2020-POUR%20PFU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Pesticide Sales- EU-27 (tons)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SIMPLE!$K$8</c:f>
              <c:strCache>
                <c:ptCount val="1"/>
                <c:pt idx="0">
                  <c:v>Fungicides and bactericides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SIMPLE!$J$9:$J$18</c:f>
              <c:numCache>
                <c:formatCode>General</c:formatCode>
                <c:ptCount val="10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  <c:pt idx="6">
                  <c:v>2017.0</c:v>
                </c:pt>
                <c:pt idx="7">
                  <c:v>2018.0</c:v>
                </c:pt>
                <c:pt idx="8">
                  <c:v>2019.0</c:v>
                </c:pt>
                <c:pt idx="9">
                  <c:v>2020.0</c:v>
                </c:pt>
              </c:numCache>
            </c:numRef>
          </c:cat>
          <c:val>
            <c:numRef>
              <c:f>SIMPLE!$K$9:$K$18</c:f>
              <c:numCache>
                <c:formatCode>#,##0</c:formatCode>
                <c:ptCount val="10"/>
                <c:pt idx="0">
                  <c:v>149166.933</c:v>
                </c:pt>
                <c:pt idx="1">
                  <c:v>139978.24</c:v>
                </c:pt>
                <c:pt idx="2">
                  <c:v>148909.292</c:v>
                </c:pt>
                <c:pt idx="3">
                  <c:v>165600.586</c:v>
                </c:pt>
                <c:pt idx="4">
                  <c:v>157101.316</c:v>
                </c:pt>
                <c:pt idx="5">
                  <c:v>164500.016</c:v>
                </c:pt>
                <c:pt idx="6">
                  <c:v>156450.527</c:v>
                </c:pt>
                <c:pt idx="7">
                  <c:v>164328.687</c:v>
                </c:pt>
                <c:pt idx="8">
                  <c:v>134239.255</c:v>
                </c:pt>
                <c:pt idx="9">
                  <c:v>149943.754</c:v>
                </c:pt>
              </c:numCache>
            </c:numRef>
          </c:val>
        </c:ser>
        <c:ser>
          <c:idx val="1"/>
          <c:order val="1"/>
          <c:tx>
            <c:strRef>
              <c:f>SIMPLE!$L$8</c:f>
              <c:strCache>
                <c:ptCount val="1"/>
                <c:pt idx="0">
                  <c:v>Herbicides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SIMPLE!$J$9:$J$18</c:f>
              <c:numCache>
                <c:formatCode>General</c:formatCode>
                <c:ptCount val="10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  <c:pt idx="6">
                  <c:v>2017.0</c:v>
                </c:pt>
                <c:pt idx="7">
                  <c:v>2018.0</c:v>
                </c:pt>
                <c:pt idx="8">
                  <c:v>2019.0</c:v>
                </c:pt>
                <c:pt idx="9">
                  <c:v>2020.0</c:v>
                </c:pt>
              </c:numCache>
            </c:numRef>
          </c:cat>
          <c:val>
            <c:numRef>
              <c:f>SIMPLE!$L$9:$L$18</c:f>
              <c:numCache>
                <c:formatCode>#,##0</c:formatCode>
                <c:ptCount val="10"/>
                <c:pt idx="0">
                  <c:v>120847.753</c:v>
                </c:pt>
                <c:pt idx="1">
                  <c:v>122948.703</c:v>
                </c:pt>
                <c:pt idx="2">
                  <c:v>117531.615</c:v>
                </c:pt>
                <c:pt idx="3">
                  <c:v>119203.48</c:v>
                </c:pt>
                <c:pt idx="4">
                  <c:v>119321.772</c:v>
                </c:pt>
                <c:pt idx="5">
                  <c:v>117452.292</c:v>
                </c:pt>
                <c:pt idx="6">
                  <c:v>119309.579</c:v>
                </c:pt>
                <c:pt idx="7">
                  <c:v>119912.858</c:v>
                </c:pt>
                <c:pt idx="8">
                  <c:v>110083.606</c:v>
                </c:pt>
                <c:pt idx="9">
                  <c:v>121907.388</c:v>
                </c:pt>
              </c:numCache>
            </c:numRef>
          </c:val>
        </c:ser>
        <c:ser>
          <c:idx val="2"/>
          <c:order val="2"/>
          <c:tx>
            <c:strRef>
              <c:f>SIMPLE!$M$8</c:f>
              <c:strCache>
                <c:ptCount val="1"/>
                <c:pt idx="0">
                  <c:v>Insecticides and acaricides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SIMPLE!$J$9:$J$18</c:f>
              <c:numCache>
                <c:formatCode>General</c:formatCode>
                <c:ptCount val="10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  <c:pt idx="6">
                  <c:v>2017.0</c:v>
                </c:pt>
                <c:pt idx="7">
                  <c:v>2018.0</c:v>
                </c:pt>
                <c:pt idx="8">
                  <c:v>2019.0</c:v>
                </c:pt>
                <c:pt idx="9">
                  <c:v>2020.0</c:v>
                </c:pt>
              </c:numCache>
            </c:numRef>
          </c:cat>
          <c:val>
            <c:numRef>
              <c:f>SIMPLE!$M$9:$M$18</c:f>
              <c:numCache>
                <c:formatCode>#,##0</c:formatCode>
                <c:ptCount val="10"/>
                <c:pt idx="0">
                  <c:v>31515.568</c:v>
                </c:pt>
                <c:pt idx="1">
                  <c:v>33435.218</c:v>
                </c:pt>
                <c:pt idx="2">
                  <c:v>31411.696</c:v>
                </c:pt>
                <c:pt idx="3">
                  <c:v>32782.277</c:v>
                </c:pt>
                <c:pt idx="4">
                  <c:v>34898.402</c:v>
                </c:pt>
                <c:pt idx="5">
                  <c:v>39163.094</c:v>
                </c:pt>
                <c:pt idx="6">
                  <c:v>38461.91</c:v>
                </c:pt>
                <c:pt idx="7">
                  <c:v>39814.625</c:v>
                </c:pt>
                <c:pt idx="8">
                  <c:v>44056.811</c:v>
                </c:pt>
                <c:pt idx="9">
                  <c:v>49295.79599999999</c:v>
                </c:pt>
              </c:numCache>
            </c:numRef>
          </c:val>
        </c:ser>
        <c:ser>
          <c:idx val="3"/>
          <c:order val="3"/>
          <c:tx>
            <c:strRef>
              <c:f>SIMPLE!$N$8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SIMPLE!$J$9:$J$18</c:f>
              <c:numCache>
                <c:formatCode>General</c:formatCode>
                <c:ptCount val="10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  <c:pt idx="4">
                  <c:v>2015.0</c:v>
                </c:pt>
                <c:pt idx="5">
                  <c:v>2016.0</c:v>
                </c:pt>
                <c:pt idx="6">
                  <c:v>2017.0</c:v>
                </c:pt>
                <c:pt idx="7">
                  <c:v>2018.0</c:v>
                </c:pt>
                <c:pt idx="8">
                  <c:v>2019.0</c:v>
                </c:pt>
                <c:pt idx="9">
                  <c:v>2020.0</c:v>
                </c:pt>
              </c:numCache>
            </c:numRef>
          </c:cat>
          <c:val>
            <c:numRef>
              <c:f>SIMPLE!$N$9:$N$18</c:f>
              <c:numCache>
                <c:formatCode>#,##0</c:formatCode>
                <c:ptCount val="10"/>
                <c:pt idx="0">
                  <c:v>57954.38500000004</c:v>
                </c:pt>
                <c:pt idx="1">
                  <c:v>51569.66300000002</c:v>
                </c:pt>
                <c:pt idx="2">
                  <c:v>51759.23</c:v>
                </c:pt>
                <c:pt idx="3">
                  <c:v>51539.49499999998</c:v>
                </c:pt>
                <c:pt idx="4">
                  <c:v>55318.67800000001</c:v>
                </c:pt>
                <c:pt idx="5">
                  <c:v>50422.984</c:v>
                </c:pt>
                <c:pt idx="6">
                  <c:v>45677.84700000001</c:v>
                </c:pt>
                <c:pt idx="7">
                  <c:v>30547.85299999999</c:v>
                </c:pt>
                <c:pt idx="8">
                  <c:v>45037.686</c:v>
                </c:pt>
                <c:pt idx="9">
                  <c:v>24810.53400000001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8610560"/>
        <c:axId val="-229212592"/>
      </c:barChart>
      <c:catAx>
        <c:axId val="-22861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9212592"/>
        <c:crosses val="autoZero"/>
        <c:auto val="1"/>
        <c:lblAlgn val="ctr"/>
        <c:lblOffset val="100"/>
        <c:noMultiLvlLbl val="0"/>
      </c:catAx>
      <c:valAx>
        <c:axId val="-22921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2861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fr-FR"/>
              <a:t>projects</a:t>
            </a:r>
            <a:r>
              <a:rPr lang="fr-FR" dirty="0"/>
              <a:t> </a:t>
            </a:r>
            <a:r>
              <a:rPr lang="fr-FR" dirty="0" err="1"/>
              <a:t>targeted</a:t>
            </a:r>
            <a:r>
              <a:rPr lang="fr-FR" dirty="0"/>
              <a:t> to pesticide use </a:t>
            </a:r>
            <a:r>
              <a:rPr lang="fr-FR" dirty="0" err="1"/>
              <a:t>reduction</a:t>
            </a:r>
            <a:endParaRPr lang="fr-FR" dirty="0"/>
          </a:p>
          <a:p>
            <a:pPr>
              <a:defRPr/>
            </a:pPr>
            <a:r>
              <a:rPr lang="fr-FR" dirty="0"/>
              <a:t>Total budget (Million euros)</a:t>
            </a:r>
          </a:p>
        </c:rich>
      </c:tx>
      <c:layout>
        <c:manualLayout>
          <c:xMode val="edge"/>
          <c:yMode val="edge"/>
          <c:x val="0.207887744801131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graphiques!$G$34</c:f>
              <c:strCache>
                <c:ptCount val="1"/>
                <c:pt idx="0">
                  <c:v>Cropping systems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graphiques!$H$33:$I$33</c:f>
              <c:strCache>
                <c:ptCount val="2"/>
                <c:pt idx="0">
                  <c:v>FP7 (2008-2014)</c:v>
                </c:pt>
                <c:pt idx="1">
                  <c:v>H2020 (2015-2020)</c:v>
                </c:pt>
              </c:strCache>
            </c:strRef>
          </c:cat>
          <c:val>
            <c:numRef>
              <c:f>graphiques!$H$34:$I$34</c:f>
              <c:numCache>
                <c:formatCode>General</c:formatCode>
                <c:ptCount val="2"/>
                <c:pt idx="0" formatCode="0">
                  <c:v>1.1999723E7</c:v>
                </c:pt>
                <c:pt idx="1">
                  <c:v>3.160000875E7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E9-0146-840E-645E2794951A}"/>
            </c:ext>
          </c:extLst>
        </c:ser>
        <c:ser>
          <c:idx val="1"/>
          <c:order val="1"/>
          <c:tx>
            <c:strRef>
              <c:f>graphiques!$G$35</c:f>
              <c:strCache>
                <c:ptCount val="1"/>
                <c:pt idx="0">
                  <c:v>Genetics-Breeding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graphiques!$H$33:$I$33</c:f>
              <c:strCache>
                <c:ptCount val="2"/>
                <c:pt idx="0">
                  <c:v>FP7 (2008-2014)</c:v>
                </c:pt>
                <c:pt idx="1">
                  <c:v>H2020 (2015-2020)</c:v>
                </c:pt>
              </c:strCache>
            </c:strRef>
          </c:cat>
          <c:val>
            <c:numRef>
              <c:f>graphiques!$H$35:$I$35</c:f>
              <c:numCache>
                <c:formatCode>General</c:formatCode>
                <c:ptCount val="2"/>
                <c:pt idx="0">
                  <c:v>2.373325E6</c:v>
                </c:pt>
                <c:pt idx="1">
                  <c:v>1.531418069E7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E9-0146-840E-645E2794951A}"/>
            </c:ext>
          </c:extLst>
        </c:ser>
        <c:ser>
          <c:idx val="2"/>
          <c:order val="2"/>
          <c:tx>
            <c:strRef>
              <c:f>graphiques!$G$36</c:f>
              <c:strCache>
                <c:ptCount val="1"/>
                <c:pt idx="0">
                  <c:v>Biocontrol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278C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E9-0146-840E-645E2794951A}"/>
              </c:ext>
            </c:extLst>
          </c:dPt>
          <c:dPt>
            <c:idx val="1"/>
            <c:invertIfNegative val="0"/>
            <c:bubble3D val="0"/>
            <c:spPr>
              <a:solidFill>
                <a:srgbClr val="A278C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E9-0146-840E-645E2794951A}"/>
              </c:ext>
            </c:extLst>
          </c:dPt>
          <c:cat>
            <c:strRef>
              <c:f>graphiques!$H$33:$I$33</c:f>
              <c:strCache>
                <c:ptCount val="2"/>
                <c:pt idx="0">
                  <c:v>FP7 (2008-2014)</c:v>
                </c:pt>
                <c:pt idx="1">
                  <c:v>H2020 (2015-2020)</c:v>
                </c:pt>
              </c:strCache>
            </c:strRef>
          </c:cat>
          <c:val>
            <c:numRef>
              <c:f>graphiques!$H$36:$I$36</c:f>
              <c:numCache>
                <c:formatCode>General</c:formatCode>
                <c:ptCount val="2"/>
                <c:pt idx="0">
                  <c:v>3.808650747E7</c:v>
                </c:pt>
                <c:pt idx="1">
                  <c:v>7.049048639E7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CE9-0146-840E-645E2794951A}"/>
            </c:ext>
          </c:extLst>
        </c:ser>
        <c:ser>
          <c:idx val="3"/>
          <c:order val="3"/>
          <c:tx>
            <c:strRef>
              <c:f>graphiques!$G$37</c:f>
              <c:strCache>
                <c:ptCount val="1"/>
                <c:pt idx="0">
                  <c:v>Digital-Machinery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graphiques!$H$33:$I$33</c:f>
              <c:strCache>
                <c:ptCount val="2"/>
                <c:pt idx="0">
                  <c:v>FP7 (2008-2014)</c:v>
                </c:pt>
                <c:pt idx="1">
                  <c:v>H2020 (2015-2020)</c:v>
                </c:pt>
              </c:strCache>
            </c:strRef>
          </c:cat>
          <c:val>
            <c:numRef>
              <c:f>graphiques!$H$37:$I$37</c:f>
              <c:numCache>
                <c:formatCode>General</c:formatCode>
                <c:ptCount val="2"/>
                <c:pt idx="0" formatCode="0">
                  <c:v>9.88521205E6</c:v>
                </c:pt>
                <c:pt idx="1">
                  <c:v>4.785725844E7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CE9-0146-840E-645E2794951A}"/>
            </c:ext>
          </c:extLst>
        </c:ser>
        <c:ser>
          <c:idx val="4"/>
          <c:order val="4"/>
          <c:tx>
            <c:strRef>
              <c:f>graphiques!$G$38</c:f>
              <c:strCache>
                <c:ptCount val="1"/>
                <c:pt idx="0">
                  <c:v>Food chains-Policies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graphiques!$H$33:$I$33</c:f>
              <c:strCache>
                <c:ptCount val="2"/>
                <c:pt idx="0">
                  <c:v>FP7 (2008-2014)</c:v>
                </c:pt>
                <c:pt idx="1">
                  <c:v>H2020 (2015-2020)</c:v>
                </c:pt>
              </c:strCache>
            </c:strRef>
          </c:cat>
          <c:val>
            <c:numRef>
              <c:f>graphiques!$H$38:$I$38</c:f>
              <c:numCache>
                <c:formatCode>General</c:formatCode>
                <c:ptCount val="2"/>
                <c:pt idx="0" formatCode="0">
                  <c:v>4.264595E6</c:v>
                </c:pt>
                <c:pt idx="1">
                  <c:v>1.5999798E7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CE9-0146-840E-645E27949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28714880"/>
        <c:axId val="-228712560"/>
      </c:barChart>
      <c:catAx>
        <c:axId val="-22871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-228712560"/>
        <c:crosses val="autoZero"/>
        <c:auto val="1"/>
        <c:lblAlgn val="ctr"/>
        <c:lblOffset val="100"/>
        <c:noMultiLvlLbl val="0"/>
      </c:catAx>
      <c:valAx>
        <c:axId val="-22871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-228714880"/>
        <c:crosses val="autoZero"/>
        <c:crossBetween val="between"/>
        <c:dispUnits>
          <c:builtInUnit val="millions"/>
        </c:dispUnits>
      </c:valAx>
      <c:spPr>
        <a:noFill/>
        <a:ln w="25400">
          <a:noFill/>
        </a:ln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235BFA-953F-4810-9B5B-665A59A5FE19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A4A41AC-971D-4879-898C-5FDF0DD5D4AC}">
      <dgm:prSet phldrT="[Texte]" custT="1"/>
      <dgm:spPr/>
      <dgm:t>
        <a:bodyPr/>
        <a:lstStyle/>
        <a:p>
          <a:r>
            <a:rPr lang="en-US" sz="2800" b="1" dirty="0"/>
            <a:t>Prioritize natural regulations</a:t>
          </a:r>
          <a:endParaRPr lang="fr-FR" sz="2800" dirty="0">
            <a:solidFill>
              <a:schemeClr val="bg1"/>
            </a:solidFill>
          </a:endParaRPr>
        </a:p>
      </dgm:t>
    </dgm:pt>
    <dgm:pt modelId="{6A80BFD5-68FA-4623-BAF4-643A4F0B9D2E}" type="parTrans" cxnId="{AB7AB66C-06F9-4116-8FBD-98C1DCF0798D}">
      <dgm:prSet/>
      <dgm:spPr/>
      <dgm:t>
        <a:bodyPr/>
        <a:lstStyle/>
        <a:p>
          <a:endParaRPr lang="fr-FR"/>
        </a:p>
      </dgm:t>
    </dgm:pt>
    <dgm:pt modelId="{F162C67B-065B-4705-8C31-B6C4A49BA7B9}" type="sibTrans" cxnId="{AB7AB66C-06F9-4116-8FBD-98C1DCF0798D}">
      <dgm:prSet/>
      <dgm:spPr/>
      <dgm:t>
        <a:bodyPr/>
        <a:lstStyle/>
        <a:p>
          <a:endParaRPr lang="fr-FR"/>
        </a:p>
      </dgm:t>
    </dgm:pt>
    <dgm:pt modelId="{E31134C5-1BA5-4507-9D22-23B902C221D5}">
      <dgm:prSet phldrT="[Texte]" custT="1"/>
      <dgm:spPr/>
      <dgm:t>
        <a:bodyPr/>
        <a:lstStyle/>
        <a:p>
          <a:r>
            <a:rPr lang="en-US" sz="2800" b="1" dirty="0"/>
            <a:t>Work at landscape scale</a:t>
          </a:r>
          <a:endParaRPr lang="fr-FR" sz="2800" dirty="0"/>
        </a:p>
      </dgm:t>
    </dgm:pt>
    <dgm:pt modelId="{7C1EC990-45BB-4103-B4EF-477EE15AA86C}" type="parTrans" cxnId="{D3CB2C37-7D25-419A-8B3B-CF659872B0F4}">
      <dgm:prSet/>
      <dgm:spPr/>
      <dgm:t>
        <a:bodyPr/>
        <a:lstStyle/>
        <a:p>
          <a:endParaRPr lang="fr-FR"/>
        </a:p>
      </dgm:t>
    </dgm:pt>
    <dgm:pt modelId="{08BF002C-FBA9-48E5-A4B2-E1E64370B21C}" type="sibTrans" cxnId="{D3CB2C37-7D25-419A-8B3B-CF659872B0F4}">
      <dgm:prSet/>
      <dgm:spPr/>
      <dgm:t>
        <a:bodyPr/>
        <a:lstStyle/>
        <a:p>
          <a:endParaRPr lang="fr-FR"/>
        </a:p>
      </dgm:t>
    </dgm:pt>
    <dgm:pt modelId="{0CF86006-30C1-406F-814C-B4BE79AB9D86}">
      <dgm:prSet phldrT="[Texte]" custT="1"/>
      <dgm:spPr/>
      <dgm:t>
        <a:bodyPr/>
        <a:lstStyle/>
        <a:p>
          <a:r>
            <a:rPr lang="en-US" sz="2800" b="1" dirty="0"/>
            <a:t>Analyze  the required transition of the value chains</a:t>
          </a:r>
          <a:endParaRPr lang="fr-FR" sz="2800" dirty="0"/>
        </a:p>
      </dgm:t>
    </dgm:pt>
    <dgm:pt modelId="{14D9B1F8-B33D-4D3C-A885-4A535B85ED7E}" type="parTrans" cxnId="{FADD6136-9DB5-4059-A8A2-823170F9903A}">
      <dgm:prSet/>
      <dgm:spPr/>
      <dgm:t>
        <a:bodyPr/>
        <a:lstStyle/>
        <a:p>
          <a:endParaRPr lang="fr-FR"/>
        </a:p>
      </dgm:t>
    </dgm:pt>
    <dgm:pt modelId="{BE868386-49C2-461A-AAAD-603E2C91512F}" type="sibTrans" cxnId="{FADD6136-9DB5-4059-A8A2-823170F9903A}">
      <dgm:prSet/>
      <dgm:spPr/>
      <dgm:t>
        <a:bodyPr/>
        <a:lstStyle/>
        <a:p>
          <a:endParaRPr lang="fr-FR"/>
        </a:p>
      </dgm:t>
    </dgm:pt>
    <dgm:pt modelId="{842948B2-6C3A-45F0-93E3-676D39D5551E}">
      <dgm:prSet phldrT="[Texte]" custT="1"/>
      <dgm:spPr/>
      <dgm:t>
        <a:bodyPr/>
        <a:lstStyle/>
        <a:p>
          <a:r>
            <a:rPr lang="en-US" sz="2800" b="1" dirty="0"/>
            <a:t>Focus on tailored solutions instead of generic solutions</a:t>
          </a:r>
          <a:endParaRPr lang="fr-FR" sz="2800" dirty="0"/>
        </a:p>
      </dgm:t>
    </dgm:pt>
    <dgm:pt modelId="{575E15AB-C0F9-4F36-90AD-8EF575771D12}" type="parTrans" cxnId="{0936B4CC-9C4E-44D9-899F-11B3D3C9D0E4}">
      <dgm:prSet/>
      <dgm:spPr/>
      <dgm:t>
        <a:bodyPr/>
        <a:lstStyle/>
        <a:p>
          <a:endParaRPr lang="fr-FR"/>
        </a:p>
      </dgm:t>
    </dgm:pt>
    <dgm:pt modelId="{B8675B8C-D0C2-498D-9787-25A8CEE64F96}" type="sibTrans" cxnId="{0936B4CC-9C4E-44D9-899F-11B3D3C9D0E4}">
      <dgm:prSet/>
      <dgm:spPr/>
      <dgm:t>
        <a:bodyPr/>
        <a:lstStyle/>
        <a:p>
          <a:endParaRPr lang="fr-FR"/>
        </a:p>
      </dgm:t>
    </dgm:pt>
    <dgm:pt modelId="{CEFD993F-41D3-49F4-A093-8B0A3D84FFCA}" type="pres">
      <dgm:prSet presAssocID="{B8235BFA-953F-4810-9B5B-665A59A5FE1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649CA4A-4318-4F83-B8DD-570B03EFC382}" type="pres">
      <dgm:prSet presAssocID="{B8235BFA-953F-4810-9B5B-665A59A5FE19}" presName="children" presStyleCnt="0"/>
      <dgm:spPr/>
    </dgm:pt>
    <dgm:pt modelId="{AC508054-2020-4429-AAA3-3A8C07163EDB}" type="pres">
      <dgm:prSet presAssocID="{B8235BFA-953F-4810-9B5B-665A59A5FE19}" presName="childPlaceholder" presStyleCnt="0"/>
      <dgm:spPr/>
    </dgm:pt>
    <dgm:pt modelId="{B1BD0F00-ECB6-40CC-A7E9-6AA152272402}" type="pres">
      <dgm:prSet presAssocID="{B8235BFA-953F-4810-9B5B-665A59A5FE19}" presName="circle" presStyleCnt="0"/>
      <dgm:spPr/>
    </dgm:pt>
    <dgm:pt modelId="{B30F6563-BC7F-4F75-9EA2-9267E80D86CF}" type="pres">
      <dgm:prSet presAssocID="{B8235BFA-953F-4810-9B5B-665A59A5FE19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CAE1CD-7CD8-44C8-9E4F-EE608B7F3436}" type="pres">
      <dgm:prSet presAssocID="{B8235BFA-953F-4810-9B5B-665A59A5FE19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E1E498F-1EAB-4825-AB06-B439AED51659}" type="pres">
      <dgm:prSet presAssocID="{B8235BFA-953F-4810-9B5B-665A59A5FE19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835FF46-03B0-4BD7-97C7-6F9B9A7C8A34}" type="pres">
      <dgm:prSet presAssocID="{B8235BFA-953F-4810-9B5B-665A59A5FE19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B6A5961-D544-411A-8B5F-C97B5A7D09A2}" type="pres">
      <dgm:prSet presAssocID="{B8235BFA-953F-4810-9B5B-665A59A5FE19}" presName="quadrantPlaceholder" presStyleCnt="0"/>
      <dgm:spPr/>
    </dgm:pt>
    <dgm:pt modelId="{FA217741-56E3-4519-8BC1-15714E7D3C68}" type="pres">
      <dgm:prSet presAssocID="{B8235BFA-953F-4810-9B5B-665A59A5FE19}" presName="center1" presStyleLbl="fgShp" presStyleIdx="0" presStyleCnt="2" custScaleX="97527" custScaleY="112156"/>
      <dgm:spPr/>
    </dgm:pt>
    <dgm:pt modelId="{CB355FAD-5212-44A9-967C-6A1B3836C6E7}" type="pres">
      <dgm:prSet presAssocID="{B8235BFA-953F-4810-9B5B-665A59A5FE19}" presName="center2" presStyleLbl="fgShp" presStyleIdx="1" presStyleCnt="2" custScaleX="97527" custScaleY="112156"/>
      <dgm:spPr/>
    </dgm:pt>
  </dgm:ptLst>
  <dgm:cxnLst>
    <dgm:cxn modelId="{F04CFF15-49E5-E248-9804-D0DFC4259746}" type="presOf" srcId="{B8235BFA-953F-4810-9B5B-665A59A5FE19}" destId="{CEFD993F-41D3-49F4-A093-8B0A3D84FFCA}" srcOrd="0" destOrd="0" presId="urn:microsoft.com/office/officeart/2005/8/layout/cycle4"/>
    <dgm:cxn modelId="{226CDE56-A028-784C-A95D-9693AC77682B}" type="presOf" srcId="{7A4A41AC-971D-4879-898C-5FDF0DD5D4AC}" destId="{B30F6563-BC7F-4F75-9EA2-9267E80D86CF}" srcOrd="0" destOrd="0" presId="urn:microsoft.com/office/officeart/2005/8/layout/cycle4"/>
    <dgm:cxn modelId="{31786936-590A-5740-A308-9360A0A27261}" type="presOf" srcId="{842948B2-6C3A-45F0-93E3-676D39D5551E}" destId="{F835FF46-03B0-4BD7-97C7-6F9B9A7C8A34}" srcOrd="0" destOrd="0" presId="urn:microsoft.com/office/officeart/2005/8/layout/cycle4"/>
    <dgm:cxn modelId="{12777200-FCB2-794C-BC91-3D8BB01C3653}" type="presOf" srcId="{0CF86006-30C1-406F-814C-B4BE79AB9D86}" destId="{6E1E498F-1EAB-4825-AB06-B439AED51659}" srcOrd="0" destOrd="0" presId="urn:microsoft.com/office/officeart/2005/8/layout/cycle4"/>
    <dgm:cxn modelId="{AB7AB66C-06F9-4116-8FBD-98C1DCF0798D}" srcId="{B8235BFA-953F-4810-9B5B-665A59A5FE19}" destId="{7A4A41AC-971D-4879-898C-5FDF0DD5D4AC}" srcOrd="0" destOrd="0" parTransId="{6A80BFD5-68FA-4623-BAF4-643A4F0B9D2E}" sibTransId="{F162C67B-065B-4705-8C31-B6C4A49BA7B9}"/>
    <dgm:cxn modelId="{626AA0C2-6690-FD45-AE80-6A6A01AAA511}" type="presOf" srcId="{E31134C5-1BA5-4507-9D22-23B902C221D5}" destId="{27CAE1CD-7CD8-44C8-9E4F-EE608B7F3436}" srcOrd="0" destOrd="0" presId="urn:microsoft.com/office/officeart/2005/8/layout/cycle4"/>
    <dgm:cxn modelId="{0936B4CC-9C4E-44D9-899F-11B3D3C9D0E4}" srcId="{B8235BFA-953F-4810-9B5B-665A59A5FE19}" destId="{842948B2-6C3A-45F0-93E3-676D39D5551E}" srcOrd="3" destOrd="0" parTransId="{575E15AB-C0F9-4F36-90AD-8EF575771D12}" sibTransId="{B8675B8C-D0C2-498D-9787-25A8CEE64F96}"/>
    <dgm:cxn modelId="{FADD6136-9DB5-4059-A8A2-823170F9903A}" srcId="{B8235BFA-953F-4810-9B5B-665A59A5FE19}" destId="{0CF86006-30C1-406F-814C-B4BE79AB9D86}" srcOrd="2" destOrd="0" parTransId="{14D9B1F8-B33D-4D3C-A885-4A535B85ED7E}" sibTransId="{BE868386-49C2-461A-AAAD-603E2C91512F}"/>
    <dgm:cxn modelId="{D3CB2C37-7D25-419A-8B3B-CF659872B0F4}" srcId="{B8235BFA-953F-4810-9B5B-665A59A5FE19}" destId="{E31134C5-1BA5-4507-9D22-23B902C221D5}" srcOrd="1" destOrd="0" parTransId="{7C1EC990-45BB-4103-B4EF-477EE15AA86C}" sibTransId="{08BF002C-FBA9-48E5-A4B2-E1E64370B21C}"/>
    <dgm:cxn modelId="{6FAE090E-6D15-2B4A-AC59-13AD204364FE}" type="presParOf" srcId="{CEFD993F-41D3-49F4-A093-8B0A3D84FFCA}" destId="{1649CA4A-4318-4F83-B8DD-570B03EFC382}" srcOrd="0" destOrd="0" presId="urn:microsoft.com/office/officeart/2005/8/layout/cycle4"/>
    <dgm:cxn modelId="{CC932326-0138-0548-A7DF-42015B012C4F}" type="presParOf" srcId="{1649CA4A-4318-4F83-B8DD-570B03EFC382}" destId="{AC508054-2020-4429-AAA3-3A8C07163EDB}" srcOrd="0" destOrd="0" presId="urn:microsoft.com/office/officeart/2005/8/layout/cycle4"/>
    <dgm:cxn modelId="{EF42801A-2633-8A49-90E1-2F419799776E}" type="presParOf" srcId="{CEFD993F-41D3-49F4-A093-8B0A3D84FFCA}" destId="{B1BD0F00-ECB6-40CC-A7E9-6AA152272402}" srcOrd="1" destOrd="0" presId="urn:microsoft.com/office/officeart/2005/8/layout/cycle4"/>
    <dgm:cxn modelId="{183DFE14-DCF8-A141-A546-F66039CCF723}" type="presParOf" srcId="{B1BD0F00-ECB6-40CC-A7E9-6AA152272402}" destId="{B30F6563-BC7F-4F75-9EA2-9267E80D86CF}" srcOrd="0" destOrd="0" presId="urn:microsoft.com/office/officeart/2005/8/layout/cycle4"/>
    <dgm:cxn modelId="{617A4587-DDF2-D348-B556-E1C0E463DB1C}" type="presParOf" srcId="{B1BD0F00-ECB6-40CC-A7E9-6AA152272402}" destId="{27CAE1CD-7CD8-44C8-9E4F-EE608B7F3436}" srcOrd="1" destOrd="0" presId="urn:microsoft.com/office/officeart/2005/8/layout/cycle4"/>
    <dgm:cxn modelId="{E0E56FCB-6027-7B4E-92D0-A1902B264CDF}" type="presParOf" srcId="{B1BD0F00-ECB6-40CC-A7E9-6AA152272402}" destId="{6E1E498F-1EAB-4825-AB06-B439AED51659}" srcOrd="2" destOrd="0" presId="urn:microsoft.com/office/officeart/2005/8/layout/cycle4"/>
    <dgm:cxn modelId="{1767C650-FDA8-D34C-9AA8-D574905AEC11}" type="presParOf" srcId="{B1BD0F00-ECB6-40CC-A7E9-6AA152272402}" destId="{F835FF46-03B0-4BD7-97C7-6F9B9A7C8A34}" srcOrd="3" destOrd="0" presId="urn:microsoft.com/office/officeart/2005/8/layout/cycle4"/>
    <dgm:cxn modelId="{D6BA3B32-7720-0341-95AF-D76945DD83C6}" type="presParOf" srcId="{B1BD0F00-ECB6-40CC-A7E9-6AA152272402}" destId="{CB6A5961-D544-411A-8B5F-C97B5A7D09A2}" srcOrd="4" destOrd="0" presId="urn:microsoft.com/office/officeart/2005/8/layout/cycle4"/>
    <dgm:cxn modelId="{AC6902E2-A3D3-9146-A1F5-05FA336C7B05}" type="presParOf" srcId="{CEFD993F-41D3-49F4-A093-8B0A3D84FFCA}" destId="{FA217741-56E3-4519-8BC1-15714E7D3C68}" srcOrd="2" destOrd="0" presId="urn:microsoft.com/office/officeart/2005/8/layout/cycle4"/>
    <dgm:cxn modelId="{7BF1990A-F314-4546-AFE6-01654395E13E}" type="presParOf" srcId="{CEFD993F-41D3-49F4-A093-8B0A3D84FFCA}" destId="{CB355FAD-5212-44A9-967C-6A1B3836C6E7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F6563-BC7F-4F75-9EA2-9267E80D86CF}">
      <dsp:nvSpPr>
        <dsp:cNvPr id="0" name=""/>
        <dsp:cNvSpPr/>
      </dsp:nvSpPr>
      <dsp:spPr>
        <a:xfrm>
          <a:off x="5066009" y="460400"/>
          <a:ext cx="3497427" cy="3497427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Prioritize natural regulations</a:t>
          </a:r>
          <a:endParaRPr lang="fr-FR" sz="2800" kern="1200" dirty="0">
            <a:solidFill>
              <a:schemeClr val="bg1"/>
            </a:solidFill>
          </a:endParaRPr>
        </a:p>
      </dsp:txBody>
      <dsp:txXfrm>
        <a:off x="6090382" y="1484773"/>
        <a:ext cx="2473054" cy="2473054"/>
      </dsp:txXfrm>
    </dsp:sp>
    <dsp:sp modelId="{27CAE1CD-7CD8-44C8-9E4F-EE608B7F3436}">
      <dsp:nvSpPr>
        <dsp:cNvPr id="0" name=""/>
        <dsp:cNvSpPr/>
      </dsp:nvSpPr>
      <dsp:spPr>
        <a:xfrm rot="5400000">
          <a:off x="8724980" y="460400"/>
          <a:ext cx="3497427" cy="3497427"/>
        </a:xfrm>
        <a:prstGeom prst="pieWedg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Work at landscape scale</a:t>
          </a:r>
          <a:endParaRPr lang="fr-FR" sz="2800" kern="1200" dirty="0"/>
        </a:p>
      </dsp:txBody>
      <dsp:txXfrm rot="-5400000">
        <a:off x="8724980" y="1484773"/>
        <a:ext cx="2473054" cy="2473054"/>
      </dsp:txXfrm>
    </dsp:sp>
    <dsp:sp modelId="{6E1E498F-1EAB-4825-AB06-B439AED51659}">
      <dsp:nvSpPr>
        <dsp:cNvPr id="0" name=""/>
        <dsp:cNvSpPr/>
      </dsp:nvSpPr>
      <dsp:spPr>
        <a:xfrm rot="10800000">
          <a:off x="8724980" y="4119371"/>
          <a:ext cx="3497427" cy="3497427"/>
        </a:xfrm>
        <a:prstGeom prst="pieWedg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Analyze  the required transition of the value chains</a:t>
          </a:r>
          <a:endParaRPr lang="fr-FR" sz="2800" kern="1200" dirty="0"/>
        </a:p>
      </dsp:txBody>
      <dsp:txXfrm rot="10800000">
        <a:off x="8724980" y="4119371"/>
        <a:ext cx="2473054" cy="2473054"/>
      </dsp:txXfrm>
    </dsp:sp>
    <dsp:sp modelId="{F835FF46-03B0-4BD7-97C7-6F9B9A7C8A34}">
      <dsp:nvSpPr>
        <dsp:cNvPr id="0" name=""/>
        <dsp:cNvSpPr/>
      </dsp:nvSpPr>
      <dsp:spPr>
        <a:xfrm rot="16200000">
          <a:off x="5066009" y="4119371"/>
          <a:ext cx="3497427" cy="3497427"/>
        </a:xfrm>
        <a:prstGeom prst="pieWedg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Focus on tailored solutions instead of generic solutions</a:t>
          </a:r>
          <a:endParaRPr lang="fr-FR" sz="2800" kern="1200" dirty="0"/>
        </a:p>
      </dsp:txBody>
      <dsp:txXfrm rot="5400000">
        <a:off x="6090382" y="4119371"/>
        <a:ext cx="2473054" cy="2473054"/>
      </dsp:txXfrm>
    </dsp:sp>
    <dsp:sp modelId="{FA217741-56E3-4519-8BC1-15714E7D3C68}">
      <dsp:nvSpPr>
        <dsp:cNvPr id="0" name=""/>
        <dsp:cNvSpPr/>
      </dsp:nvSpPr>
      <dsp:spPr>
        <a:xfrm>
          <a:off x="8055369" y="3247830"/>
          <a:ext cx="1177678" cy="117767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55FAD-5212-44A9-967C-6A1B3836C6E7}">
      <dsp:nvSpPr>
        <dsp:cNvPr id="0" name=""/>
        <dsp:cNvSpPr/>
      </dsp:nvSpPr>
      <dsp:spPr>
        <a:xfrm rot="10800000">
          <a:off x="8055369" y="3651690"/>
          <a:ext cx="1177678" cy="117767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30BE13DC-9EDF-49C4-AB9B-1BBC65175B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F639CEE-7C38-4A82-9F31-3E965365FB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CCB1E-D741-4CB8-9733-A4EB3CE59D3F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EE2B154-4E9E-4087-8391-FB9BB4B947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13FD53B-D65C-4E88-B56D-775DF970F2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4A66D-423B-4CAD-976D-0FEC4CE5F29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002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58949-9887-4C87-8F9A-A97E578E1262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59F05-A37D-44D9-B10B-CB3FF5CE67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5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59F05-A37D-44D9-B10B-CB3FF5CE671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647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Title/subti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765" y="3485789"/>
            <a:ext cx="13716000" cy="15865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44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765" y="4279070"/>
            <a:ext cx="13716000" cy="9823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87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13030200" y="0"/>
            <a:ext cx="5257800" cy="201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457200" y="9258300"/>
            <a:ext cx="17526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457200" y="190500"/>
            <a:ext cx="103632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39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4DA9B372-A8F2-5E4E-9948-9E127389E1FB}" type="datetimeFigureOut">
              <a:rPr lang="fr-FR" smtClean="0"/>
              <a:t>31/05/2022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5C42E38-1612-854E-824F-5C453892390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84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16916614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16916614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7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83" y="3585193"/>
            <a:ext cx="16916614" cy="5845181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3600" b="0">
                <a:latin typeface="+mn-lt"/>
              </a:defRPr>
            </a:lvl1pPr>
            <a:lvl2pPr marL="1028700" indent="-342900">
              <a:buFontTx/>
              <a:buBlip>
                <a:blip r:embed="rId2"/>
              </a:buBlip>
              <a:defRPr sz="3300">
                <a:latin typeface="+mn-lt"/>
              </a:defRPr>
            </a:lvl2pPr>
            <a:lvl3pPr marL="1714500" indent="-342900">
              <a:buFontTx/>
              <a:buBlip>
                <a:blip r:embed="rId2"/>
              </a:buBlip>
              <a:defRPr>
                <a:latin typeface="+mn-lt"/>
              </a:defRPr>
            </a:lvl3pPr>
            <a:lvl4pPr marL="2400300" indent="-342900">
              <a:buFontTx/>
              <a:buBlip>
                <a:blip r:embed="rId2"/>
              </a:buBlip>
              <a:defRPr>
                <a:latin typeface="+mn-lt"/>
              </a:defRPr>
            </a:lvl4pPr>
            <a:lvl5pPr marL="3086100" indent="-342900">
              <a:buFontTx/>
              <a:buBlip>
                <a:blip r:embed="rId2"/>
              </a:buBlip>
              <a:defRPr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16916614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16916614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2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582" y="3239450"/>
            <a:ext cx="8144418" cy="58934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>
                <a:latin typeface="+mn-lt"/>
              </a:defRPr>
            </a:lvl1pPr>
            <a:lvl2pPr marL="1028700" indent="-342900">
              <a:buFontTx/>
              <a:buBlip>
                <a:blip r:embed="rId2"/>
              </a:buBlip>
              <a:defRPr sz="3200">
                <a:latin typeface="+mn-lt"/>
              </a:defRPr>
            </a:lvl2pPr>
            <a:lvl3pPr marL="1714500" indent="-342900">
              <a:buFontTx/>
              <a:buBlip>
                <a:blip r:embed="rId2"/>
              </a:buBlip>
              <a:defRPr sz="2400">
                <a:latin typeface="+mn-lt"/>
              </a:defRPr>
            </a:lvl3pPr>
            <a:lvl4pPr marL="2400300" indent="-342900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3086100" indent="-342900">
              <a:buFontTx/>
              <a:buBlip>
                <a:blip r:embed="rId2"/>
              </a:buBlip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DB52452-5CAF-47D4-84BC-EE522B6D860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991600" y="3241265"/>
            <a:ext cx="8543597" cy="58916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>
                <a:latin typeface="+mn-lt"/>
              </a:defRPr>
            </a:lvl1pPr>
            <a:lvl2pPr marL="1028700" indent="-342900">
              <a:buFontTx/>
              <a:buBlip>
                <a:blip r:embed="rId2"/>
              </a:buBlip>
              <a:defRPr sz="3200">
                <a:latin typeface="+mn-lt"/>
              </a:defRPr>
            </a:lvl2pPr>
            <a:lvl3pPr marL="1714500" indent="-342900">
              <a:buFontTx/>
              <a:buBlip>
                <a:blip r:embed="rId2"/>
              </a:buBlip>
              <a:defRPr sz="2400">
                <a:latin typeface="+mn-lt"/>
              </a:defRPr>
            </a:lvl3pPr>
            <a:lvl4pPr marL="2400300" indent="-342900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3086100" indent="-342900">
              <a:buFontTx/>
              <a:buBlip>
                <a:blip r:embed="rId2"/>
              </a:buBlip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16916614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buNone/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16916614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32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83" y="2794717"/>
            <a:ext cx="8296817" cy="10930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982" y="4019044"/>
            <a:ext cx="8271418" cy="51241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>
                <a:latin typeface="+mn-lt"/>
              </a:defRPr>
            </a:lvl1pPr>
            <a:lvl2pPr marL="1028700" indent="-342900">
              <a:buFontTx/>
              <a:buBlip>
                <a:blip r:embed="rId2"/>
              </a:buBlip>
              <a:defRPr sz="2800">
                <a:latin typeface="+mn-lt"/>
              </a:defRPr>
            </a:lvl2pPr>
            <a:lvl3pPr marL="1714500" indent="-342900">
              <a:buFontTx/>
              <a:buBlip>
                <a:blip r:embed="rId2"/>
              </a:buBlip>
              <a:defRPr sz="2400">
                <a:latin typeface="+mn-lt"/>
              </a:defRPr>
            </a:lvl3pPr>
            <a:lvl4pPr marL="2400300" indent="-342900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3086100" indent="-342900">
              <a:buFontTx/>
              <a:buBlip>
                <a:blip r:embed="rId2"/>
              </a:buBlip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56210" y="2781567"/>
            <a:ext cx="8378986" cy="10930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156209" y="4019044"/>
            <a:ext cx="8378987" cy="512410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3200">
                <a:latin typeface="+mn-lt"/>
              </a:defRPr>
            </a:lvl1pPr>
            <a:lvl2pPr marL="1028700" indent="-342900">
              <a:buFontTx/>
              <a:buBlip>
                <a:blip r:embed="rId2"/>
              </a:buBlip>
              <a:defRPr sz="2800">
                <a:latin typeface="+mn-lt"/>
              </a:defRPr>
            </a:lvl2pPr>
            <a:lvl3pPr marL="1714500" indent="-342900">
              <a:buFontTx/>
              <a:buBlip>
                <a:blip r:embed="rId2"/>
              </a:buBlip>
              <a:defRPr sz="2400">
                <a:latin typeface="+mn-lt"/>
              </a:defRPr>
            </a:lvl3pPr>
            <a:lvl4pPr marL="2400300" indent="-342900">
              <a:buFontTx/>
              <a:buBlip>
                <a:blip r:embed="rId2"/>
              </a:buBlip>
              <a:defRPr sz="2000">
                <a:latin typeface="+mn-lt"/>
              </a:defRPr>
            </a:lvl4pPr>
            <a:lvl5pPr marL="3086100" indent="-342900">
              <a:buFontTx/>
              <a:buBlip>
                <a:blip r:embed="rId2"/>
              </a:buBlip>
              <a:defRPr sz="2000"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16916614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16916614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1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eg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5899"/>
            <a:ext cx="9598818" cy="76199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800">
                <a:latin typeface="+mn-lt"/>
              </a:defRPr>
            </a:lvl4pPr>
            <a:lvl5pPr>
              <a:defRPr sz="2800">
                <a:latin typeface="+mn-lt"/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8582" y="3890356"/>
            <a:ext cx="6849017" cy="52155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1"/>
                </a:solidFill>
                <a:latin typeface="+mn-lt"/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6849016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6849016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lege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2401" y="1485900"/>
            <a:ext cx="9762796" cy="76258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8583" y="3890357"/>
            <a:ext cx="6849016" cy="52214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1"/>
                </a:solidFill>
                <a:latin typeface="+mn-lt"/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2" y="1485900"/>
            <a:ext cx="6849017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2" y="2628900"/>
            <a:ext cx="6849017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99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583" y="2962773"/>
            <a:ext cx="16916613" cy="6219327"/>
          </a:xfrm>
          <a:prstGeom prst="rect">
            <a:avLst/>
          </a:prstGeom>
        </p:spPr>
        <p:txBody>
          <a:bodyPr vert="eaVert"/>
          <a:lstStyle>
            <a:lvl1pPr>
              <a:defRPr sz="3600">
                <a:latin typeface="+mn-lt"/>
              </a:defRPr>
            </a:lvl1pPr>
            <a:lvl2pPr>
              <a:defRPr sz="3300"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583" y="1485900"/>
            <a:ext cx="16916614" cy="133237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18583" y="2628900"/>
            <a:ext cx="16916614" cy="101852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554339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1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title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790" y="4200741"/>
            <a:ext cx="6114285" cy="41857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9A26A8-F041-4097-AF69-174D33070FC9}"/>
              </a:ext>
            </a:extLst>
          </p:cNvPr>
          <p:cNvSpPr/>
          <p:nvPr userDrawn="1"/>
        </p:nvSpPr>
        <p:spPr>
          <a:xfrm>
            <a:off x="0" y="8991905"/>
            <a:ext cx="18288000" cy="1296786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270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765" y="4150811"/>
            <a:ext cx="13716000" cy="15865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765" y="5451668"/>
            <a:ext cx="13716000" cy="9823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0820400" cy="1642889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01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00" y="1554318"/>
            <a:ext cx="17034000" cy="1148108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400" y="2810686"/>
            <a:ext cx="17034000" cy="6361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B594D8E-6B1A-4722-A699-C0B95C77C7B8}"/>
              </a:ext>
            </a:extLst>
          </p:cNvPr>
          <p:cNvSpPr txBox="1"/>
          <p:nvPr userDrawn="1"/>
        </p:nvSpPr>
        <p:spPr>
          <a:xfrm>
            <a:off x="644400" y="9657008"/>
            <a:ext cx="300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rgbClr val="554339"/>
                </a:solidFill>
                <a:latin typeface="+mj-lt"/>
              </a:rPr>
              <a:t>Dijon, </a:t>
            </a:r>
            <a:r>
              <a:rPr lang="fr-FR" sz="1800" dirty="0" err="1">
                <a:solidFill>
                  <a:srgbClr val="554339"/>
                </a:solidFill>
                <a:latin typeface="+mj-lt"/>
              </a:rPr>
              <a:t>June</a:t>
            </a:r>
            <a:r>
              <a:rPr lang="fr-FR" sz="1800" dirty="0">
                <a:solidFill>
                  <a:srgbClr val="554339"/>
                </a:solidFill>
                <a:latin typeface="+mj-lt"/>
              </a:rPr>
              <a:t> 02 and 03,</a:t>
            </a:r>
            <a:r>
              <a:rPr lang="fr-FR" sz="1800" baseline="0" dirty="0">
                <a:solidFill>
                  <a:srgbClr val="554339"/>
                </a:solidFill>
                <a:latin typeface="+mj-lt"/>
              </a:rPr>
              <a:t> 2022</a:t>
            </a:r>
            <a:endParaRPr lang="fr-FR" sz="1800" dirty="0">
              <a:solidFill>
                <a:srgbClr val="554339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9B8A4A8-8211-4149-8F68-526CEABFE908}"/>
              </a:ext>
            </a:extLst>
          </p:cNvPr>
          <p:cNvSpPr txBox="1"/>
          <p:nvPr userDrawn="1"/>
        </p:nvSpPr>
        <p:spPr>
          <a:xfrm>
            <a:off x="5456211" y="9647247"/>
            <a:ext cx="741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aseline="0" dirty="0">
                <a:solidFill>
                  <a:srgbClr val="275662"/>
                </a:solidFill>
                <a:latin typeface="+mj-lt"/>
              </a:rPr>
              <a:t>European Scientific Conference - </a:t>
            </a:r>
            <a:r>
              <a:rPr lang="fr-FR" sz="1800" dirty="0" err="1">
                <a:solidFill>
                  <a:srgbClr val="275662"/>
                </a:solidFill>
                <a:latin typeface="+mj-lt"/>
              </a:rPr>
              <a:t>Towards</a:t>
            </a:r>
            <a:r>
              <a:rPr lang="fr-FR" sz="1800" dirty="0">
                <a:solidFill>
                  <a:srgbClr val="275662"/>
                </a:solidFill>
                <a:latin typeface="+mj-lt"/>
              </a:rPr>
              <a:t> Pesticide Free Agriculture</a:t>
            </a:r>
          </a:p>
          <a:p>
            <a:pPr algn="ctr"/>
            <a:endParaRPr lang="fr-FR" sz="1800" dirty="0">
              <a:solidFill>
                <a:srgbClr val="275662"/>
              </a:solidFill>
              <a:latin typeface="+mn-lt"/>
            </a:endParaRPr>
          </a:p>
        </p:txBody>
      </p:sp>
      <p:grpSp>
        <p:nvGrpSpPr>
          <p:cNvPr id="10" name="Groupe 9"/>
          <p:cNvGrpSpPr/>
          <p:nvPr userDrawn="1"/>
        </p:nvGrpSpPr>
        <p:grpSpPr>
          <a:xfrm>
            <a:off x="76200" y="356407"/>
            <a:ext cx="6324600" cy="748493"/>
            <a:chOff x="228600" y="266700"/>
            <a:chExt cx="12648525" cy="1496907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34800" y="472548"/>
              <a:ext cx="1142325" cy="1085209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228600" y="266700"/>
              <a:ext cx="11277600" cy="1496907"/>
              <a:chOff x="990600" y="419098"/>
              <a:chExt cx="11277600" cy="1496907"/>
            </a:xfrm>
          </p:grpSpPr>
          <p:pic>
            <p:nvPicPr>
              <p:cNvPr id="15" name="Image 14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0600" y="419098"/>
                <a:ext cx="10363200" cy="1496907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4200" y="735929"/>
                <a:ext cx="1524000" cy="863244"/>
              </a:xfrm>
              <a:prstGeom prst="rect">
                <a:avLst/>
              </a:prstGeom>
            </p:spPr>
          </p:pic>
        </p:grp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2BC9671-502C-41E5-AC45-8BEB4E066CA9}"/>
              </a:ext>
            </a:extLst>
          </p:cNvPr>
          <p:cNvSpPr txBox="1"/>
          <p:nvPr userDrawn="1"/>
        </p:nvSpPr>
        <p:spPr>
          <a:xfrm>
            <a:off x="14545003" y="9657008"/>
            <a:ext cx="313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b="0" dirty="0">
                <a:solidFill>
                  <a:srgbClr val="554339"/>
                </a:solidFill>
                <a:latin typeface="+mj-lt"/>
              </a:rPr>
              <a:t>p. </a:t>
            </a:r>
            <a:fld id="{10B4F56D-375A-4CA4-ABA3-E73F3ECBB440}" type="slidenum">
              <a:rPr lang="fr-FR" sz="1800" b="0" smtClean="0">
                <a:solidFill>
                  <a:srgbClr val="554339"/>
                </a:solidFill>
                <a:latin typeface="+mj-lt"/>
              </a:rPr>
              <a:pPr algn="r"/>
              <a:t>‹#›</a:t>
            </a:fld>
            <a:endParaRPr lang="fr-FR" sz="1800" b="0" dirty="0">
              <a:solidFill>
                <a:srgbClr val="55433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22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79" r:id="rId9"/>
    <p:sldLayoutId id="2147483667" r:id="rId10"/>
    <p:sldLayoutId id="2147483688" r:id="rId11"/>
  </p:sldLayoutIdLst>
  <p:hf hdr="0" ftr="0"/>
  <p:txStyles>
    <p:titleStyle>
      <a:lvl1pPr marL="0" indent="0" algn="l" defTabSz="1371600" rtl="0" eaLnBrk="1" latinLnBrk="0" hangingPunct="1">
        <a:lnSpc>
          <a:spcPct val="90000"/>
        </a:lnSpc>
        <a:spcBef>
          <a:spcPct val="0"/>
        </a:spcBef>
        <a:buFontTx/>
        <a:buNone/>
        <a:defRPr sz="3600" b="0" kern="1200">
          <a:solidFill>
            <a:srgbClr val="2E386D"/>
          </a:solidFill>
          <a:latin typeface="+mn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Tx/>
        <a:buNone/>
        <a:defRPr sz="3600" kern="1200">
          <a:solidFill>
            <a:srgbClr val="554339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971800" y="285601"/>
            <a:ext cx="11430000" cy="1352699"/>
            <a:chOff x="228600" y="266700"/>
            <a:chExt cx="12648525" cy="149690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34800" y="472548"/>
              <a:ext cx="1142325" cy="1085209"/>
            </a:xfrm>
            <a:prstGeom prst="rect">
              <a:avLst/>
            </a:prstGeom>
          </p:spPr>
        </p:pic>
        <p:grpSp>
          <p:nvGrpSpPr>
            <p:cNvPr id="2" name="Groupe 1"/>
            <p:cNvGrpSpPr/>
            <p:nvPr/>
          </p:nvGrpSpPr>
          <p:grpSpPr>
            <a:xfrm>
              <a:off x="228600" y="266700"/>
              <a:ext cx="11277600" cy="1496907"/>
              <a:chOff x="990600" y="419098"/>
              <a:chExt cx="11277600" cy="1496907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0600" y="419098"/>
                <a:ext cx="10363200" cy="1496907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44200" y="735929"/>
                <a:ext cx="1524000" cy="863244"/>
              </a:xfrm>
              <a:prstGeom prst="rect">
                <a:avLst/>
              </a:prstGeom>
            </p:spPr>
          </p:pic>
        </p:grp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A6BDE3E8-229F-4FE9-818E-E6ED859861DE}"/>
              </a:ext>
            </a:extLst>
          </p:cNvPr>
          <p:cNvSpPr txBox="1"/>
          <p:nvPr/>
        </p:nvSpPr>
        <p:spPr>
          <a:xfrm>
            <a:off x="4259580" y="6819900"/>
            <a:ext cx="12877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kern="0" dirty="0">
                <a:solidFill>
                  <a:srgbClr val="2E386D"/>
                </a:solidFill>
              </a:rPr>
              <a:t>European Scientific Conference </a:t>
            </a:r>
            <a:r>
              <a:rPr lang="en-US" sz="3600" kern="0" dirty="0">
                <a:solidFill>
                  <a:srgbClr val="554339"/>
                </a:solidFill>
              </a:rPr>
              <a:t>–</a:t>
            </a:r>
            <a:r>
              <a:rPr lang="en-US" sz="3600" kern="0" dirty="0">
                <a:solidFill>
                  <a:srgbClr val="2E386D"/>
                </a:solidFill>
              </a:rPr>
              <a:t> </a:t>
            </a:r>
            <a:r>
              <a:rPr lang="en-US" sz="3600" dirty="0">
                <a:solidFill>
                  <a:srgbClr val="554339"/>
                </a:solidFill>
              </a:rPr>
              <a:t>Dijon, June 02 and 03, 2022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2E386D"/>
                </a:solidFill>
              </a:rPr>
              <a:t>Towards Pesticide Free Agriculture</a:t>
            </a:r>
          </a:p>
          <a:p>
            <a:pPr algn="just">
              <a:defRPr/>
            </a:pPr>
            <a:endParaRPr lang="en-US" sz="3600" dirty="0">
              <a:solidFill>
                <a:srgbClr val="554339"/>
              </a:solidFill>
            </a:endParaRPr>
          </a:p>
          <a:p>
            <a:pPr lvl="0" algn="just">
              <a:defRPr/>
            </a:pPr>
            <a:endParaRPr lang="en-US" sz="3600" dirty="0">
              <a:solidFill>
                <a:srgbClr val="2E386D"/>
              </a:solidFill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A6BDE3E8-229F-4FE9-818E-E6ED859861DE}"/>
              </a:ext>
            </a:extLst>
          </p:cNvPr>
          <p:cNvSpPr txBox="1"/>
          <p:nvPr/>
        </p:nvSpPr>
        <p:spPr>
          <a:xfrm>
            <a:off x="2057400" y="3162300"/>
            <a:ext cx="15087600" cy="2472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800" kern="0" spc="240" dirty="0">
                <a:solidFill>
                  <a:srgbClr val="2E386D"/>
                </a:solidFill>
              </a:rPr>
              <a:t>Pesticide-free agriculture as a </a:t>
            </a:r>
          </a:p>
          <a:p>
            <a:pPr algn="ctr">
              <a:lnSpc>
                <a:spcPts val="7000"/>
              </a:lnSpc>
            </a:pPr>
            <a:r>
              <a:rPr lang="en-US" sz="4800" kern="0" spc="240" dirty="0">
                <a:solidFill>
                  <a:srgbClr val="2E386D"/>
                </a:solidFill>
              </a:rPr>
              <a:t>new paradigm for research</a:t>
            </a:r>
          </a:p>
          <a:p>
            <a:pPr algn="ctr"/>
            <a:r>
              <a:rPr lang="en-US" sz="4400" dirty="0">
                <a:solidFill>
                  <a:srgbClr val="554339"/>
                </a:solidFill>
              </a:rPr>
              <a:t>Florence </a:t>
            </a:r>
            <a:r>
              <a:rPr lang="en-US" sz="4400" dirty="0" err="1">
                <a:solidFill>
                  <a:srgbClr val="554339"/>
                </a:solidFill>
              </a:rPr>
              <a:t>Jacquet</a:t>
            </a:r>
            <a:r>
              <a:rPr lang="en-US" sz="4400" dirty="0">
                <a:solidFill>
                  <a:srgbClr val="554339"/>
                </a:solidFill>
              </a:rPr>
              <a:t> , INRAE</a:t>
            </a:r>
            <a:endParaRPr lang="en-US" sz="4400" spc="0" dirty="0">
              <a:solidFill>
                <a:srgbClr val="5543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8583" y="1485900"/>
            <a:ext cx="4486817" cy="5105399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>
                <a:sym typeface="Wingdings"/>
              </a:rPr>
              <a:t> </a:t>
            </a:r>
            <a:r>
              <a:rPr lang="fr-FR" b="1" dirty="0">
                <a:sym typeface="Wingdings"/>
              </a:rPr>
              <a:t>4 key </a:t>
            </a:r>
            <a:r>
              <a:rPr lang="fr-FR" b="1" dirty="0" smtClean="0">
                <a:sym typeface="Wingdings"/>
              </a:rPr>
              <a:t>challenges and </a:t>
            </a:r>
            <a:r>
              <a:rPr lang="fr-FR" b="1" dirty="0" err="1" smtClean="0">
                <a:sym typeface="Wingdings"/>
              </a:rPr>
              <a:t>their</a:t>
            </a:r>
            <a:r>
              <a:rPr lang="fr-FR" b="1" dirty="0" smtClean="0">
                <a:sym typeface="Wingdings"/>
              </a:rPr>
              <a:t> implications for </a:t>
            </a:r>
            <a:r>
              <a:rPr lang="fr-FR" b="1" dirty="0" err="1" smtClean="0">
                <a:sym typeface="Wingdings"/>
              </a:rPr>
              <a:t>research</a:t>
            </a:r>
            <a:endParaRPr lang="fr-FR" b="1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654550"/>
              </p:ext>
            </p:extLst>
          </p:nvPr>
        </p:nvGraphicFramePr>
        <p:xfrm>
          <a:off x="1018633" y="1485900"/>
          <a:ext cx="17288417" cy="8077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2725400" y="7581900"/>
            <a:ext cx="53340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Jacquet, F., </a:t>
            </a:r>
            <a:r>
              <a:rPr lang="fr-FR" sz="2000" dirty="0" err="1"/>
              <a:t>Jeuffroy</a:t>
            </a:r>
            <a:r>
              <a:rPr lang="fr-FR" sz="2000" dirty="0"/>
              <a:t>, M. H., </a:t>
            </a:r>
            <a:r>
              <a:rPr lang="fr-FR" sz="2000" dirty="0" err="1"/>
              <a:t>Jouan</a:t>
            </a:r>
            <a:r>
              <a:rPr lang="fr-FR" sz="2000" dirty="0"/>
              <a:t>, J., Le Cadre, E., </a:t>
            </a:r>
            <a:r>
              <a:rPr lang="fr-FR" sz="2000" dirty="0" err="1"/>
              <a:t>Litrico</a:t>
            </a:r>
            <a:r>
              <a:rPr lang="fr-FR" sz="2000" dirty="0"/>
              <a:t>, I., </a:t>
            </a:r>
            <a:r>
              <a:rPr lang="fr-FR" sz="2000" dirty="0" err="1"/>
              <a:t>Malausa</a:t>
            </a:r>
            <a:r>
              <a:rPr lang="fr-FR" sz="2000" dirty="0"/>
              <a:t>, </a:t>
            </a:r>
            <a:r>
              <a:rPr lang="fr-FR" sz="2000" dirty="0" err="1"/>
              <a:t>T</a:t>
            </a:r>
            <a:r>
              <a:rPr lang="fr-FR" sz="2000" dirty="0"/>
              <a:t>., </a:t>
            </a:r>
            <a:r>
              <a:rPr lang="fr-FR" sz="2000" dirty="0" err="1"/>
              <a:t>Reboud</a:t>
            </a:r>
            <a:r>
              <a:rPr lang="fr-FR" sz="2000" dirty="0"/>
              <a:t> X., Huyghe, C. (2022). Pesticide-free agriculture as a new </a:t>
            </a:r>
            <a:r>
              <a:rPr lang="fr-FR" sz="2000" dirty="0" err="1"/>
              <a:t>paradigm</a:t>
            </a:r>
            <a:r>
              <a:rPr lang="fr-FR" sz="2000" dirty="0"/>
              <a:t> for </a:t>
            </a:r>
            <a:r>
              <a:rPr lang="fr-FR" sz="2000" dirty="0" err="1"/>
              <a:t>research</a:t>
            </a:r>
            <a:r>
              <a:rPr lang="fr-FR" sz="2000" dirty="0"/>
              <a:t>. </a:t>
            </a:r>
            <a:r>
              <a:rPr lang="fr-FR" sz="2000" i="1" dirty="0" err="1"/>
              <a:t>Agronomy</a:t>
            </a:r>
            <a:r>
              <a:rPr lang="fr-FR" sz="2000" i="1" dirty="0"/>
              <a:t> for </a:t>
            </a:r>
            <a:r>
              <a:rPr lang="fr-FR" sz="2000" i="1" dirty="0" err="1"/>
              <a:t>Sustainable</a:t>
            </a:r>
            <a:r>
              <a:rPr lang="fr-FR" sz="2000" i="1" dirty="0"/>
              <a:t> </a:t>
            </a:r>
            <a:r>
              <a:rPr lang="fr-FR" sz="2000" i="1" dirty="0" err="1"/>
              <a:t>Development</a:t>
            </a:r>
            <a:r>
              <a:rPr lang="fr-FR" sz="20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217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467950" y="2380456"/>
            <a:ext cx="11201400" cy="38287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Focus on interactions of biocontrol with other agroecological practices rather than with pesticides</a:t>
            </a:r>
          </a:p>
          <a:p>
            <a:r>
              <a:rPr lang="en-US" dirty="0" smtClean="0"/>
              <a:t>Understand </a:t>
            </a:r>
            <a:r>
              <a:rPr lang="en-US" dirty="0"/>
              <a:t>and manage the interactions among genotype, microbiome, soil and agronomic </a:t>
            </a:r>
            <a:r>
              <a:rPr lang="en-US" dirty="0" smtClean="0"/>
              <a:t>practices</a:t>
            </a:r>
            <a:endParaRPr lang="en-US" dirty="0"/>
          </a:p>
          <a:p>
            <a:r>
              <a:rPr lang="en-US" dirty="0"/>
              <a:t>Increase </a:t>
            </a:r>
            <a:r>
              <a:rPr lang="en-US" dirty="0" smtClean="0"/>
              <a:t>diversification</a:t>
            </a:r>
            <a:r>
              <a:rPr lang="en-US" dirty="0"/>
              <a:t>: rotation, intercropping, mixed </a:t>
            </a:r>
            <a:r>
              <a:rPr lang="en-US" dirty="0" smtClean="0"/>
              <a:t>cropping</a:t>
            </a:r>
          </a:p>
          <a:p>
            <a:r>
              <a:rPr lang="en-US" dirty="0" smtClean="0"/>
              <a:t>Develop new breeding strategies to increase resistance and optimize efficiency and durability </a:t>
            </a:r>
            <a:r>
              <a:rPr lang="en-US" dirty="0"/>
              <a:t>of resistance</a:t>
            </a:r>
          </a:p>
          <a:p>
            <a:r>
              <a:rPr lang="en-US" dirty="0" smtClean="0"/>
              <a:t>Enlarge </a:t>
            </a:r>
            <a:r>
              <a:rPr lang="en-US" dirty="0"/>
              <a:t>the scope of breeding programs </a:t>
            </a:r>
            <a:r>
              <a:rPr lang="en-US" dirty="0" smtClean="0"/>
              <a:t>to include functional biodiversity and evolutionary ecology concepts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  <a:p>
            <a:endParaRPr lang="en-US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28600" y="1047748"/>
            <a:ext cx="16916614" cy="1332377"/>
          </a:xfrm>
        </p:spPr>
        <p:txBody>
          <a:bodyPr>
            <a:normAutofit/>
          </a:bodyPr>
          <a:lstStyle/>
          <a:p>
            <a:r>
              <a:rPr lang="fr-FR" dirty="0"/>
              <a:t>1. Pesticide Free </a:t>
            </a:r>
            <a:r>
              <a:rPr lang="fr-FR" dirty="0" err="1"/>
              <a:t>cropping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b="1" dirty="0" err="1"/>
              <a:t>natural</a:t>
            </a:r>
            <a:r>
              <a:rPr lang="fr-FR" b="1" dirty="0"/>
              <a:t> </a:t>
            </a:r>
            <a:r>
              <a:rPr lang="fr-FR" b="1" dirty="0" err="1"/>
              <a:t>regulations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063004" y="1819109"/>
            <a:ext cx="5731220" cy="31051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801600" y="5148585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flowerbeds</a:t>
            </a:r>
            <a:r>
              <a:rPr lang="fr-FR" dirty="0"/>
              <a:t> at the </a:t>
            </a:r>
            <a:r>
              <a:rPr lang="fr-FR" dirty="0" err="1"/>
              <a:t>edge</a:t>
            </a:r>
            <a:r>
              <a:rPr lang="fr-FR" dirty="0"/>
              <a:t> of the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makes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possible to </a:t>
            </a:r>
            <a:r>
              <a:rPr lang="fr-FR" dirty="0" err="1"/>
              <a:t>reproduce</a:t>
            </a:r>
            <a:r>
              <a:rPr lang="fr-FR" dirty="0"/>
              <a:t> semi-</a:t>
            </a:r>
            <a:r>
              <a:rPr lang="fr-FR" dirty="0" err="1"/>
              <a:t>natural</a:t>
            </a:r>
            <a:r>
              <a:rPr lang="fr-FR" dirty="0"/>
              <a:t> habitats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rich</a:t>
            </a:r>
            <a:r>
              <a:rPr lang="fr-FR" dirty="0"/>
              <a:t> in plant </a:t>
            </a:r>
            <a:r>
              <a:rPr lang="fr-FR" dirty="0" err="1"/>
              <a:t>biodiversity</a:t>
            </a:r>
            <a:endParaRPr lang="fr-FR" dirty="0"/>
          </a:p>
          <a:p>
            <a:r>
              <a:rPr lang="fr-FR" dirty="0"/>
              <a:t>and </a:t>
            </a:r>
            <a:r>
              <a:rPr lang="fr-FR" dirty="0" err="1"/>
              <a:t>offer</a:t>
            </a:r>
            <a:r>
              <a:rPr lang="fr-FR" dirty="0"/>
              <a:t> habitat and </a:t>
            </a:r>
            <a:r>
              <a:rPr lang="fr-FR" dirty="0" err="1"/>
              <a:t>trophic</a:t>
            </a:r>
            <a:r>
              <a:rPr lang="fr-FR" dirty="0"/>
              <a:t> </a:t>
            </a:r>
            <a:r>
              <a:rPr lang="fr-FR" dirty="0" err="1"/>
              <a:t>resources</a:t>
            </a:r>
            <a:r>
              <a:rPr lang="fr-FR" dirty="0"/>
              <a:t> to the </a:t>
            </a:r>
            <a:r>
              <a:rPr lang="fr-FR" dirty="0" err="1"/>
              <a:t>auxiliaries</a:t>
            </a:r>
            <a:r>
              <a:rPr lang="fr-FR" dirty="0"/>
              <a:t>. (INRAE-Platform CA-SYS)</a:t>
            </a:r>
          </a:p>
        </p:txBody>
      </p:sp>
      <p:pic>
        <p:nvPicPr>
          <p:cNvPr id="1030" name="Picture 6" descr="https://observatoire-cepages-resistants.fr/wp-content/uploads/2017/06/DSC01350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6567005"/>
            <a:ext cx="3429000" cy="22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 rot="10800000" flipH="1" flipV="1">
            <a:off x="4724400" y="6567005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use of </a:t>
            </a:r>
            <a:r>
              <a:rPr lang="fr-FR" dirty="0" err="1"/>
              <a:t>grape</a:t>
            </a:r>
            <a:r>
              <a:rPr lang="fr-FR" dirty="0"/>
              <a:t> </a:t>
            </a:r>
            <a:r>
              <a:rPr lang="fr-FR" dirty="0" err="1"/>
              <a:t>varieties</a:t>
            </a:r>
            <a:r>
              <a:rPr lang="fr-FR" dirty="0"/>
              <a:t> </a:t>
            </a:r>
            <a:r>
              <a:rPr lang="fr-FR" dirty="0" err="1"/>
              <a:t>resistant</a:t>
            </a:r>
            <a:r>
              <a:rPr lang="fr-FR" dirty="0"/>
              <a:t> to </a:t>
            </a:r>
            <a:r>
              <a:rPr lang="fr-FR" dirty="0" err="1"/>
              <a:t>leaf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 (</a:t>
            </a:r>
            <a:r>
              <a:rPr lang="fr-FR" dirty="0" err="1"/>
              <a:t>oidium</a:t>
            </a:r>
            <a:r>
              <a:rPr lang="fr-FR" dirty="0"/>
              <a:t>, </a:t>
            </a:r>
            <a:r>
              <a:rPr lang="fr-FR" dirty="0" err="1"/>
              <a:t>mildew</a:t>
            </a:r>
            <a:r>
              <a:rPr lang="fr-FR" dirty="0"/>
              <a:t>) opens up new perspectives for viticulture.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suitable</a:t>
            </a:r>
            <a:r>
              <a:rPr lang="fr-FR" dirty="0"/>
              <a:t> practices,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grape</a:t>
            </a:r>
            <a:r>
              <a:rPr lang="fr-FR" dirty="0"/>
              <a:t> </a:t>
            </a:r>
            <a:r>
              <a:rPr lang="fr-FR" dirty="0" err="1"/>
              <a:t>varieties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reduce</a:t>
            </a:r>
            <a:r>
              <a:rPr lang="fr-FR" dirty="0"/>
              <a:t> the use of </a:t>
            </a:r>
            <a:r>
              <a:rPr lang="fr-FR" dirty="0" err="1"/>
              <a:t>fungicides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aerial</a:t>
            </a:r>
            <a:r>
              <a:rPr lang="fr-FR" dirty="0"/>
              <a:t> </a:t>
            </a:r>
            <a:r>
              <a:rPr lang="fr-FR" dirty="0" err="1"/>
              <a:t>diseases</a:t>
            </a:r>
            <a:r>
              <a:rPr lang="fr-FR" dirty="0"/>
              <a:t> by up to 90</a:t>
            </a:r>
            <a:r>
              <a:rPr lang="fr-FR" dirty="0" smtClean="0"/>
              <a:t>%.</a:t>
            </a:r>
          </a:p>
          <a:p>
            <a:r>
              <a:rPr lang="fr-FR" dirty="0" smtClean="0"/>
              <a:t>(INRAE- OSCAR,</a:t>
            </a:r>
            <a:r>
              <a:rPr lang="fr-FR" dirty="0"/>
              <a:t> a national </a:t>
            </a:r>
            <a:r>
              <a:rPr lang="fr-FR" dirty="0" err="1"/>
              <a:t>observatory</a:t>
            </a:r>
            <a:r>
              <a:rPr lang="fr-FR" dirty="0"/>
              <a:t> to support the </a:t>
            </a:r>
            <a:r>
              <a:rPr lang="fr-FR" dirty="0" err="1"/>
              <a:t>deployment</a:t>
            </a:r>
            <a:r>
              <a:rPr lang="fr-FR" dirty="0"/>
              <a:t> of new </a:t>
            </a:r>
            <a:r>
              <a:rPr lang="fr-FR" dirty="0" err="1"/>
              <a:t>grapevine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resistant</a:t>
            </a:r>
            <a:r>
              <a:rPr lang="fr-FR" dirty="0"/>
              <a:t> </a:t>
            </a:r>
            <a:r>
              <a:rPr lang="fr-FR" dirty="0" err="1"/>
              <a:t>varieties</a:t>
            </a:r>
            <a:r>
              <a:rPr lang="fr-FR" dirty="0"/>
              <a:t> in </a:t>
            </a:r>
            <a:r>
              <a:rPr lang="fr-FR" dirty="0" smtClean="0"/>
              <a:t>France)</a:t>
            </a:r>
            <a:endParaRPr lang="fr-FR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2" name="Espace réservé du contenu 7"/>
          <p:cNvPicPr>
            <a:picLocks noGrp="1" noChangeAspect="1"/>
          </p:cNvPicPr>
          <p:nvPr>
            <p:ph sz="half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6819900"/>
            <a:ext cx="3733800" cy="27974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3335000" y="6879883"/>
            <a:ext cx="287875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Species</a:t>
            </a:r>
            <a:r>
              <a:rPr lang="fr-FR" sz="2000" dirty="0"/>
              <a:t> and </a:t>
            </a:r>
            <a:r>
              <a:rPr lang="fr-FR" sz="2000" dirty="0" err="1"/>
              <a:t>varietes</a:t>
            </a:r>
            <a:r>
              <a:rPr lang="fr-FR" sz="2000" dirty="0"/>
              <a:t> </a:t>
            </a:r>
            <a:r>
              <a:rPr lang="fr-FR" sz="2000" dirty="0" err="1"/>
              <a:t>adapted</a:t>
            </a:r>
            <a:r>
              <a:rPr lang="fr-FR" sz="2000" dirty="0"/>
              <a:t> to mixtures or </a:t>
            </a:r>
            <a:r>
              <a:rPr lang="fr-FR" sz="2000" dirty="0" err="1"/>
              <a:t>intercropping</a:t>
            </a:r>
            <a:r>
              <a:rPr lang="fr-FR" sz="2000" dirty="0"/>
              <a:t>: </a:t>
            </a:r>
            <a:r>
              <a:rPr lang="fr-FR" sz="2000" dirty="0" err="1"/>
              <a:t>ability</a:t>
            </a:r>
            <a:r>
              <a:rPr lang="fr-FR" sz="2000" dirty="0"/>
              <a:t> to </a:t>
            </a:r>
            <a:r>
              <a:rPr lang="fr-FR" sz="2000" dirty="0" err="1"/>
              <a:t>coexist</a:t>
            </a:r>
            <a:r>
              <a:rPr lang="fr-FR" sz="2000" dirty="0"/>
              <a:t> and to </a:t>
            </a:r>
            <a:r>
              <a:rPr lang="fr-FR" sz="2000" dirty="0" err="1"/>
              <a:t>optimize</a:t>
            </a:r>
            <a:r>
              <a:rPr lang="fr-FR" sz="2000" dirty="0"/>
              <a:t> the adaptation and interaction </a:t>
            </a:r>
            <a:r>
              <a:rPr lang="fr-FR" sz="2000" dirty="0" err="1"/>
              <a:t>capacities</a:t>
            </a:r>
            <a:endParaRPr lang="fr-FR" sz="2000" dirty="0"/>
          </a:p>
          <a:p>
            <a:r>
              <a:rPr lang="fr-FR" sz="2000" dirty="0"/>
              <a:t>of plants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their</a:t>
            </a:r>
            <a:r>
              <a:rPr lang="fr-FR" sz="2000" dirty="0"/>
              <a:t> </a:t>
            </a:r>
            <a:r>
              <a:rPr lang="fr-FR" sz="2000" dirty="0" err="1"/>
              <a:t>biotic</a:t>
            </a:r>
            <a:r>
              <a:rPr lang="fr-FR" sz="2000" dirty="0"/>
              <a:t> </a:t>
            </a:r>
            <a:r>
              <a:rPr lang="fr-FR" sz="2000" dirty="0" err="1"/>
              <a:t>environment</a:t>
            </a:r>
            <a:r>
              <a:rPr lang="fr-FR" sz="2000" dirty="0"/>
              <a:t> . </a:t>
            </a:r>
            <a:r>
              <a:rPr lang="fr-FR" dirty="0"/>
              <a:t>Photo by E Le Cadre (REMIX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7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618582" y="3239450"/>
            <a:ext cx="7174550" cy="5893430"/>
          </a:xfrm>
        </p:spPr>
        <p:txBody>
          <a:bodyPr>
            <a:normAutofit/>
          </a:bodyPr>
          <a:lstStyle/>
          <a:p>
            <a:r>
              <a:rPr lang="en-US" dirty="0"/>
              <a:t>Design the spatial </a:t>
            </a:r>
            <a:r>
              <a:rPr lang="en-US" dirty="0">
                <a:solidFill>
                  <a:schemeClr val="tx1"/>
                </a:solidFill>
              </a:rPr>
              <a:t>organization of crops and cultivars 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Manage the pest populations on the mid/long‑term</a:t>
            </a:r>
          </a:p>
          <a:p>
            <a:r>
              <a:rPr lang="en-US" dirty="0">
                <a:solidFill>
                  <a:schemeClr val="tx1"/>
                </a:solidFill>
              </a:rPr>
              <a:t>Develop digital tools and inf</a:t>
            </a:r>
            <a:r>
              <a:rPr lang="en-US" dirty="0"/>
              <a:t>ormation networks for epidemiological surveillance and monitoring of prophylaxis</a:t>
            </a:r>
          </a:p>
          <a:p>
            <a:r>
              <a:rPr lang="en-US" dirty="0"/>
              <a:t>Understand and manage the combined effects of agronomic practices, biocontrol, and natural habitats</a:t>
            </a:r>
          </a:p>
          <a:p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531" y="2760275"/>
            <a:ext cx="5607111" cy="2068957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12583" y="1485898"/>
            <a:ext cx="16916614" cy="1332377"/>
          </a:xfrm>
        </p:spPr>
        <p:txBody>
          <a:bodyPr>
            <a:normAutofit/>
          </a:bodyPr>
          <a:lstStyle/>
          <a:p>
            <a:r>
              <a:rPr lang="fr-FR" dirty="0"/>
              <a:t>2. 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regulations</a:t>
            </a:r>
            <a:r>
              <a:rPr lang="fr-FR" dirty="0"/>
              <a:t> at the </a:t>
            </a:r>
            <a:r>
              <a:rPr lang="fr-FR" b="1" dirty="0" err="1"/>
              <a:t>landscape</a:t>
            </a:r>
            <a:r>
              <a:rPr lang="fr-FR" b="1" dirty="0"/>
              <a:t> </a:t>
            </a:r>
            <a:r>
              <a:rPr lang="fr-FR" b="1" dirty="0" err="1"/>
              <a:t>scale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518657" y="4992635"/>
            <a:ext cx="6303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MOSAICS : Pesticide-free </a:t>
            </a:r>
            <a:r>
              <a:rPr lang="fr-FR" dirty="0"/>
              <a:t>agriculture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conceived</a:t>
            </a:r>
            <a:r>
              <a:rPr lang="fr-FR" dirty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managing</a:t>
            </a:r>
            <a:r>
              <a:rPr lang="fr-FR" dirty="0"/>
              <a:t> the spatial </a:t>
            </a:r>
            <a:r>
              <a:rPr lang="fr-FR" dirty="0" err="1"/>
              <a:t>heterogeneity</a:t>
            </a:r>
            <a:r>
              <a:rPr lang="fr-FR" dirty="0"/>
              <a:t> of </a:t>
            </a:r>
            <a:r>
              <a:rPr lang="fr-FR" dirty="0" err="1"/>
              <a:t>landscapes</a:t>
            </a:r>
            <a:r>
              <a:rPr lang="fr-FR" dirty="0"/>
              <a:t>: the design of </a:t>
            </a:r>
            <a:r>
              <a:rPr lang="fr-FR" dirty="0" err="1"/>
              <a:t>mosaics</a:t>
            </a:r>
            <a:r>
              <a:rPr lang="fr-FR" dirty="0"/>
              <a:t> of </a:t>
            </a:r>
            <a:r>
              <a:rPr lang="fr-FR" dirty="0" err="1"/>
              <a:t>cropping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, in interaction </a:t>
            </a:r>
            <a:r>
              <a:rPr lang="fr-FR" dirty="0" err="1"/>
              <a:t>with</a:t>
            </a:r>
            <a:r>
              <a:rPr lang="fr-FR" dirty="0"/>
              <a:t> semi-</a:t>
            </a:r>
            <a:r>
              <a:rPr lang="fr-FR" dirty="0" err="1"/>
              <a:t>natural</a:t>
            </a:r>
            <a:r>
              <a:rPr lang="fr-FR" dirty="0"/>
              <a:t> habitats, </a:t>
            </a:r>
            <a:r>
              <a:rPr lang="fr-FR" dirty="0" err="1"/>
              <a:t>is</a:t>
            </a:r>
            <a:r>
              <a:rPr lang="fr-FR" dirty="0"/>
              <a:t> essential to </a:t>
            </a:r>
            <a:r>
              <a:rPr lang="fr-FR" dirty="0" err="1"/>
              <a:t>promote</a:t>
            </a:r>
            <a:r>
              <a:rPr lang="fr-FR" dirty="0"/>
              <a:t> the </a:t>
            </a:r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lead to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regulation</a:t>
            </a:r>
            <a:r>
              <a:rPr lang="fr-FR" dirty="0"/>
              <a:t> of </a:t>
            </a:r>
            <a:r>
              <a:rPr lang="fr-FR" dirty="0" err="1"/>
              <a:t>pests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182" y="6746961"/>
            <a:ext cx="3352800" cy="30748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391900" y="7504659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ODORSCAPES </a:t>
            </a:r>
            <a:r>
              <a:rPr lang="fr-FR" dirty="0"/>
              <a:t>:</a:t>
            </a:r>
          </a:p>
          <a:p>
            <a:r>
              <a:rPr lang="fr-FR" dirty="0"/>
              <a:t>The. communication network </a:t>
            </a:r>
            <a:r>
              <a:rPr lang="fr-FR" dirty="0" err="1"/>
              <a:t>between</a:t>
            </a:r>
            <a:r>
              <a:rPr lang="fr-FR" dirty="0"/>
              <a:t> plants,</a:t>
            </a:r>
            <a:br>
              <a:rPr lang="fr-FR" dirty="0"/>
            </a:br>
            <a:r>
              <a:rPr lang="fr-FR" dirty="0"/>
              <a:t>Volatil plant Volatile Plant Compounds and </a:t>
            </a:r>
            <a:r>
              <a:rPr lang="fr-FR" dirty="0" err="1"/>
              <a:t>insect</a:t>
            </a:r>
            <a:r>
              <a:rPr lang="fr-FR" dirty="0"/>
              <a:t> </a:t>
            </a:r>
            <a:r>
              <a:rPr lang="fr-FR" dirty="0" err="1"/>
              <a:t>spaces</a:t>
            </a:r>
            <a:endParaRPr lang="fr-FR" dirty="0"/>
          </a:p>
          <a:p>
            <a:r>
              <a:rPr lang="fr-FR" dirty="0" err="1"/>
              <a:t>Conchou</a:t>
            </a:r>
            <a:r>
              <a:rPr lang="fr-FR" dirty="0"/>
              <a:t>, L., et al. (2019).. </a:t>
            </a:r>
            <a:r>
              <a:rPr lang="fr-FR" i="1" dirty="0" err="1"/>
              <a:t>Frontiers</a:t>
            </a:r>
            <a:r>
              <a:rPr lang="fr-FR" i="1" dirty="0"/>
              <a:t> in </a:t>
            </a:r>
            <a:r>
              <a:rPr lang="fr-FR" i="1" dirty="0" err="1"/>
              <a:t>physiology</a:t>
            </a:r>
            <a:r>
              <a:rPr lang="fr-FR" dirty="0"/>
              <a:t>, 972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9346" y="480622"/>
            <a:ext cx="4516531" cy="44183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163800" y="44577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13770923" y="4772817"/>
            <a:ext cx="41949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Arial" charset="0"/>
              </a:rPr>
              <a:t>EPIDEMIOLOGICAL SURVEILLANCE</a:t>
            </a:r>
          </a:p>
          <a:p>
            <a:r>
              <a:rPr lang="fr-FR" dirty="0" smtClean="0">
                <a:latin typeface="Arial" charset="0"/>
              </a:rPr>
              <a:t>Challenges</a:t>
            </a:r>
            <a:r>
              <a:rPr lang="fr-FR" dirty="0">
                <a:latin typeface="Arial" charset="0"/>
              </a:rPr>
              <a:t>, </a:t>
            </a:r>
            <a:r>
              <a:rPr lang="fr-FR" dirty="0" err="1">
                <a:latin typeface="Arial" charset="0"/>
              </a:rPr>
              <a:t>methods</a:t>
            </a:r>
            <a:r>
              <a:rPr lang="fr-FR" dirty="0">
                <a:latin typeface="Arial" charset="0"/>
              </a:rPr>
              <a:t>, and </a:t>
            </a:r>
            <a:r>
              <a:rPr lang="fr-FR" dirty="0" err="1">
                <a:latin typeface="Arial" charset="0"/>
              </a:rPr>
              <a:t>tools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that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need</a:t>
            </a:r>
            <a:r>
              <a:rPr lang="fr-FR" dirty="0">
                <a:latin typeface="Arial" charset="0"/>
              </a:rPr>
              <a:t> to </a:t>
            </a:r>
            <a:r>
              <a:rPr lang="fr-FR" dirty="0" err="1">
                <a:latin typeface="Arial" charset="0"/>
              </a:rPr>
              <a:t>be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bridged</a:t>
            </a:r>
            <a:r>
              <a:rPr lang="fr-FR" dirty="0">
                <a:latin typeface="Arial" charset="0"/>
              </a:rPr>
              <a:t> via </a:t>
            </a:r>
            <a:r>
              <a:rPr lang="fr-FR" dirty="0" err="1">
                <a:latin typeface="Arial" charset="0"/>
              </a:rPr>
              <a:t>multidisciplinary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approaches</a:t>
            </a:r>
            <a:r>
              <a:rPr lang="fr-FR" dirty="0">
                <a:latin typeface="Arial" charset="0"/>
              </a:rPr>
              <a:t> for </a:t>
            </a:r>
            <a:r>
              <a:rPr lang="fr-FR" dirty="0" err="1">
                <a:latin typeface="Arial" charset="0"/>
              </a:rPr>
              <a:t>enhancing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 smtClean="0">
                <a:latin typeface="Arial" charset="0"/>
              </a:rPr>
              <a:t>epidemiological</a:t>
            </a:r>
            <a:r>
              <a:rPr lang="fr-FR" dirty="0" smtClean="0">
                <a:latin typeface="Arial" charset="0"/>
              </a:rPr>
              <a:t> surveillance </a:t>
            </a:r>
            <a:r>
              <a:rPr lang="fr-FR" dirty="0">
                <a:latin typeface="Arial" charset="0"/>
              </a:rPr>
              <a:t>and </a:t>
            </a:r>
            <a:r>
              <a:rPr lang="fr-FR" dirty="0" err="1">
                <a:latin typeface="Arial" charset="0"/>
              </a:rPr>
              <a:t>prevention</a:t>
            </a:r>
            <a:r>
              <a:rPr lang="fr-FR" dirty="0">
                <a:latin typeface="Arial" charset="0"/>
              </a:rPr>
              <a:t> of plant </a:t>
            </a:r>
            <a:r>
              <a:rPr lang="fr-FR" dirty="0" err="1" smtClean="0">
                <a:latin typeface="Arial" charset="0"/>
              </a:rPr>
              <a:t>diseases</a:t>
            </a:r>
            <a:endParaRPr lang="fr-FR" dirty="0" smtClean="0">
              <a:latin typeface="Arial" charset="0"/>
            </a:endParaRPr>
          </a:p>
          <a:p>
            <a:endParaRPr lang="fr-FR" dirty="0">
              <a:latin typeface="Arial" charset="0"/>
            </a:endParaRPr>
          </a:p>
          <a:p>
            <a:r>
              <a:rPr lang="fr-FR" dirty="0" smtClean="0"/>
              <a:t>Morris</a:t>
            </a:r>
            <a:r>
              <a:rPr lang="fr-FR" dirty="0"/>
              <a:t>, C. </a:t>
            </a:r>
            <a:r>
              <a:rPr lang="fr-FR" dirty="0" smtClean="0"/>
              <a:t>E et al. </a:t>
            </a:r>
            <a:r>
              <a:rPr lang="fr-FR" dirty="0"/>
              <a:t>(2022</a:t>
            </a:r>
            <a:r>
              <a:rPr lang="fr-FR" dirty="0" smtClean="0"/>
              <a:t>).. </a:t>
            </a:r>
            <a:r>
              <a:rPr lang="fr-FR" i="1" dirty="0"/>
              <a:t>Plant </a:t>
            </a:r>
            <a:r>
              <a:rPr lang="fr-FR" i="1" dirty="0" err="1"/>
              <a:t>Pathology</a:t>
            </a:r>
            <a:r>
              <a:rPr lang="fr-FR" dirty="0"/>
              <a:t>, </a:t>
            </a:r>
            <a:r>
              <a:rPr lang="fr-FR" i="1" dirty="0"/>
              <a:t>71</a:t>
            </a:r>
            <a:r>
              <a:rPr lang="fr-FR" dirty="0"/>
              <a:t>(1), </a:t>
            </a:r>
            <a:r>
              <a:rPr lang="fr-FR" dirty="0" smtClean="0"/>
              <a:t>86-97.  and BEYOND </a:t>
            </a:r>
            <a:r>
              <a:rPr lang="fr-FR" dirty="0" err="1" smtClean="0"/>
              <a:t>project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482599" y="1976167"/>
            <a:ext cx="8068218" cy="6487820"/>
          </a:xfrm>
        </p:spPr>
        <p:txBody>
          <a:bodyPr>
            <a:normAutofit fontScale="92500" lnSpcReduction="10000"/>
          </a:bodyPr>
          <a:lstStyle/>
          <a:p>
            <a:endParaRPr lang="fr-FR" dirty="0"/>
          </a:p>
          <a:p>
            <a:endParaRPr lang="en-US" dirty="0"/>
          </a:p>
          <a:p>
            <a:pPr>
              <a:lnSpc>
                <a:spcPct val="100000"/>
              </a:lnSpc>
            </a:pPr>
            <a:r>
              <a:rPr lang="en-US" sz="3500" dirty="0"/>
              <a:t>Bridge farmers’ experience and scientific knowledge</a:t>
            </a:r>
          </a:p>
          <a:p>
            <a:pPr>
              <a:lnSpc>
                <a:spcPct val="100000"/>
              </a:lnSpc>
            </a:pPr>
            <a:endParaRPr lang="en-US" sz="3500" dirty="0"/>
          </a:p>
          <a:p>
            <a:pPr>
              <a:lnSpc>
                <a:spcPct val="100000"/>
              </a:lnSpc>
            </a:pPr>
            <a:r>
              <a:rPr lang="en-US" sz="3500" dirty="0"/>
              <a:t>Design equipment and machinery adapted and </a:t>
            </a:r>
            <a:r>
              <a:rPr lang="en-US" sz="3500" dirty="0">
                <a:solidFill>
                  <a:schemeClr val="tx1"/>
                </a:solidFill>
              </a:rPr>
              <a:t>adaptable to a range of pesticide-fre</a:t>
            </a:r>
            <a:r>
              <a:rPr lang="en-US" sz="3500" dirty="0"/>
              <a:t>e systems</a:t>
            </a:r>
          </a:p>
          <a:p>
            <a:pPr>
              <a:lnSpc>
                <a:spcPct val="100000"/>
              </a:lnSpc>
            </a:pPr>
            <a:endParaRPr lang="fr-FR" sz="3500" dirty="0"/>
          </a:p>
          <a:p>
            <a:pPr>
              <a:lnSpc>
                <a:spcPct val="100000"/>
              </a:lnSpc>
            </a:pPr>
            <a:r>
              <a:rPr lang="fr-FR" sz="3500" dirty="0" err="1"/>
              <a:t>Implement</a:t>
            </a:r>
            <a:r>
              <a:rPr lang="fr-FR" sz="3500" dirty="0"/>
              <a:t> </a:t>
            </a:r>
            <a:r>
              <a:rPr lang="fr-FR" sz="3500" dirty="0" err="1"/>
              <a:t>participatory</a:t>
            </a:r>
            <a:r>
              <a:rPr lang="fr-FR" sz="3500" dirty="0"/>
              <a:t> </a:t>
            </a:r>
            <a:r>
              <a:rPr lang="fr-FR" sz="3500" dirty="0" err="1"/>
              <a:t>breeding</a:t>
            </a:r>
            <a:r>
              <a:rPr lang="fr-FR" sz="3500" dirty="0"/>
              <a:t> to </a:t>
            </a:r>
            <a:r>
              <a:rPr lang="fr-FR" sz="3500" dirty="0" err="1"/>
              <a:t>obtain</a:t>
            </a:r>
            <a:r>
              <a:rPr lang="fr-FR" sz="3500" dirty="0"/>
              <a:t> </a:t>
            </a:r>
            <a:r>
              <a:rPr lang="fr-FR" sz="3500" dirty="0" err="1"/>
              <a:t>varieties</a:t>
            </a:r>
            <a:r>
              <a:rPr lang="fr-FR" sz="3500" dirty="0"/>
              <a:t> and mixtures </a:t>
            </a:r>
            <a:r>
              <a:rPr lang="fr-FR" sz="3500" dirty="0" err="1"/>
              <a:t>defined</a:t>
            </a:r>
            <a:r>
              <a:rPr lang="fr-FR" sz="3500" dirty="0"/>
              <a:t> by site-</a:t>
            </a:r>
            <a:r>
              <a:rPr lang="fr-FR" sz="3500" dirty="0" err="1"/>
              <a:t>specific</a:t>
            </a:r>
            <a:r>
              <a:rPr lang="fr-FR" sz="3500" dirty="0"/>
              <a:t> conditions or practices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3. </a:t>
            </a:r>
            <a:r>
              <a:rPr lang="fr-FR" b="1" dirty="0" err="1"/>
              <a:t>Tailored</a:t>
            </a:r>
            <a:r>
              <a:rPr lang="fr-FR" b="1" dirty="0"/>
              <a:t> solutions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/>
              <a:t>generic</a:t>
            </a:r>
            <a:r>
              <a:rPr lang="fr-FR" dirty="0"/>
              <a:t> solutions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 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655" y="2818277"/>
            <a:ext cx="7381304" cy="42810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63200" y="7309825"/>
            <a:ext cx="6052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in-</a:t>
            </a:r>
            <a:r>
              <a:rPr lang="fr-FR" dirty="0" err="1"/>
              <a:t>depth</a:t>
            </a:r>
            <a:r>
              <a:rPr lang="fr-FR" dirty="0"/>
              <a:t> transformation of agricultural practices, </a:t>
            </a:r>
            <a:r>
              <a:rPr lang="fr-FR" dirty="0" err="1"/>
              <a:t>necessary</a:t>
            </a:r>
            <a:r>
              <a:rPr lang="fr-FR" dirty="0"/>
              <a:t> for the </a:t>
            </a:r>
            <a:r>
              <a:rPr lang="fr-FR" dirty="0" err="1"/>
              <a:t>success</a:t>
            </a:r>
            <a:r>
              <a:rPr lang="fr-FR" dirty="0"/>
              <a:t> of </a:t>
            </a:r>
            <a:r>
              <a:rPr lang="fr-FR" dirty="0" err="1"/>
              <a:t>zero</a:t>
            </a:r>
            <a:r>
              <a:rPr lang="fr-FR" dirty="0"/>
              <a:t>-pesticide </a:t>
            </a:r>
            <a:r>
              <a:rPr lang="fr-FR" dirty="0" err="1"/>
              <a:t>systems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enriched</a:t>
            </a:r>
            <a:r>
              <a:rPr lang="fr-FR" dirty="0"/>
              <a:t> by (1) collective design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rely</a:t>
            </a:r>
            <a:r>
              <a:rPr lang="fr-FR" dirty="0"/>
              <a:t> on exchanges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 smtClean="0"/>
              <a:t>practitioners</a:t>
            </a:r>
            <a:r>
              <a:rPr lang="fr-FR" dirty="0" smtClean="0"/>
              <a:t> and </a:t>
            </a:r>
            <a:r>
              <a:rPr lang="fr-FR" dirty="0" err="1"/>
              <a:t>researchers</a:t>
            </a:r>
            <a:r>
              <a:rPr lang="fr-FR" dirty="0"/>
              <a:t> and </a:t>
            </a:r>
            <a:r>
              <a:rPr lang="fr-FR" dirty="0" err="1"/>
              <a:t>promote</a:t>
            </a:r>
            <a:r>
              <a:rPr lang="fr-FR" dirty="0"/>
              <a:t> the exploration of </a:t>
            </a:r>
            <a:r>
              <a:rPr lang="fr-FR" dirty="0" err="1"/>
              <a:t>innovative</a:t>
            </a:r>
            <a:r>
              <a:rPr lang="fr-FR" dirty="0"/>
              <a:t> solutions, and by (2) the confrontation of the solutions </a:t>
            </a:r>
            <a:r>
              <a:rPr lang="fr-FR" dirty="0" err="1"/>
              <a:t>imagined</a:t>
            </a:r>
            <a:r>
              <a:rPr lang="fr-FR" dirty="0"/>
              <a:t> to real situations</a:t>
            </a:r>
          </a:p>
          <a:p>
            <a:r>
              <a:rPr lang="fr-FR" dirty="0"/>
              <a:t>of </a:t>
            </a:r>
            <a:r>
              <a:rPr lang="fr-FR" dirty="0" err="1"/>
              <a:t>implementation</a:t>
            </a:r>
            <a:r>
              <a:rPr lang="fr-FR" dirty="0"/>
              <a:t> (agricultural plots).. </a:t>
            </a:r>
            <a:r>
              <a:rPr lang="fr-FR" dirty="0" err="1"/>
              <a:t>Photograph</a:t>
            </a:r>
            <a:r>
              <a:rPr lang="fr-FR" dirty="0"/>
              <a:t> by</a:t>
            </a:r>
          </a:p>
          <a:p>
            <a:r>
              <a:rPr lang="fr-FR" dirty="0"/>
              <a:t>Laurette </a:t>
            </a:r>
            <a:r>
              <a:rPr lang="fr-FR" dirty="0" err="1"/>
              <a:t>Paravano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79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1"/>
          </p:nvPr>
        </p:nvSpPr>
        <p:spPr>
          <a:xfrm>
            <a:off x="0" y="2075872"/>
            <a:ext cx="9144000" cy="5893430"/>
          </a:xfrm>
        </p:spPr>
        <p:txBody>
          <a:bodyPr/>
          <a:lstStyle/>
          <a:p>
            <a:r>
              <a:rPr lang="en-US" dirty="0" smtClean="0"/>
              <a:t>Strategies of upstream companies (</a:t>
            </a:r>
            <a:r>
              <a:rPr lang="en-US" dirty="0" err="1" smtClean="0"/>
              <a:t>equipement</a:t>
            </a:r>
            <a:r>
              <a:rPr lang="en-US" dirty="0" smtClean="0"/>
              <a:t>, breeding, biocontrol sector)</a:t>
            </a:r>
          </a:p>
          <a:p>
            <a:r>
              <a:rPr lang="fr-FR" dirty="0" err="1" smtClean="0"/>
              <a:t>Strategies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downstream</a:t>
            </a:r>
            <a:r>
              <a:rPr lang="fr-FR" dirty="0" smtClean="0"/>
              <a:t> </a:t>
            </a:r>
            <a:r>
              <a:rPr lang="fr-FR" dirty="0" err="1" smtClean="0"/>
              <a:t>companies</a:t>
            </a:r>
            <a:r>
              <a:rPr lang="fr-FR" dirty="0"/>
              <a:t> </a:t>
            </a:r>
            <a:r>
              <a:rPr lang="fr-FR" dirty="0" smtClean="0"/>
              <a:t>(diversification, mixed </a:t>
            </a:r>
            <a:r>
              <a:rPr lang="fr-FR" dirty="0" err="1" smtClean="0"/>
              <a:t>crops</a:t>
            </a:r>
            <a:r>
              <a:rPr lang="fr-FR" dirty="0" smtClean="0"/>
              <a:t>, pesticide-free </a:t>
            </a:r>
            <a:r>
              <a:rPr lang="fr-FR" dirty="0" err="1" smtClean="0"/>
              <a:t>products</a:t>
            </a:r>
            <a:r>
              <a:rPr lang="fr-FR" dirty="0" smtClean="0"/>
              <a:t>)</a:t>
            </a:r>
            <a:endParaRPr lang="fr-FR" dirty="0" smtClean="0"/>
          </a:p>
          <a:p>
            <a:r>
              <a:rPr lang="fr-FR" dirty="0" smtClean="0"/>
              <a:t>Design </a:t>
            </a:r>
            <a:r>
              <a:rPr lang="fr-FR" dirty="0" err="1"/>
              <a:t>innovative</a:t>
            </a:r>
            <a:r>
              <a:rPr lang="fr-FR" dirty="0"/>
              <a:t> public </a:t>
            </a:r>
            <a:r>
              <a:rPr lang="fr-FR" dirty="0" err="1"/>
              <a:t>policies</a:t>
            </a:r>
            <a:endParaRPr lang="fr-FR" dirty="0"/>
          </a:p>
          <a:p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948988"/>
            <a:ext cx="16916614" cy="1332377"/>
          </a:xfrm>
        </p:spPr>
        <p:txBody>
          <a:bodyPr/>
          <a:lstStyle/>
          <a:p>
            <a:r>
              <a:rPr lang="fr-FR" dirty="0"/>
              <a:t>4. </a:t>
            </a:r>
            <a:r>
              <a:rPr lang="fr-FR" b="1" dirty="0" smtClean="0"/>
              <a:t>value </a:t>
            </a:r>
            <a:r>
              <a:rPr lang="fr-FR" b="1" dirty="0" err="1" smtClean="0"/>
              <a:t>chains</a:t>
            </a:r>
            <a:r>
              <a:rPr lang="fr-FR" b="1" dirty="0" smtClean="0"/>
              <a:t> and public </a:t>
            </a:r>
            <a:r>
              <a:rPr lang="fr-FR" b="1" dirty="0" err="1" smtClean="0"/>
              <a:t>policies</a:t>
            </a:r>
            <a:endParaRPr lang="fr-FR" b="1" dirty="0"/>
          </a:p>
        </p:txBody>
      </p:sp>
      <p:pic>
        <p:nvPicPr>
          <p:cNvPr id="8" name="Espace réservé du contenu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180" y="322827"/>
            <a:ext cx="4750674" cy="253467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944600" y="287775"/>
            <a:ext cx="38957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use of </a:t>
            </a:r>
            <a:r>
              <a:rPr lang="fr-FR" dirty="0" err="1"/>
              <a:t>Trichogramma</a:t>
            </a:r>
            <a:r>
              <a:rPr lang="fr-FR" dirty="0"/>
              <a:t> micro-wasps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lepidopteran</a:t>
            </a:r>
            <a:r>
              <a:rPr lang="fr-FR" dirty="0"/>
              <a:t> </a:t>
            </a:r>
            <a:r>
              <a:rPr lang="fr-FR" dirty="0" err="1"/>
              <a:t>pests</a:t>
            </a:r>
            <a:r>
              <a:rPr lang="fr-FR" dirty="0"/>
              <a:t> has been an </a:t>
            </a:r>
            <a:r>
              <a:rPr lang="fr-FR" dirty="0" err="1"/>
              <a:t>undeniable</a:t>
            </a:r>
            <a:r>
              <a:rPr lang="fr-FR" dirty="0"/>
              <a:t> </a:t>
            </a:r>
            <a:r>
              <a:rPr lang="fr-FR" dirty="0" err="1"/>
              <a:t>biocontrol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 story for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decades</a:t>
            </a:r>
            <a:r>
              <a:rPr lang="fr-FR" dirty="0"/>
              <a:t>.  It </a:t>
            </a:r>
            <a:r>
              <a:rPr lang="fr-FR" dirty="0" err="1"/>
              <a:t>illustrate</a:t>
            </a:r>
            <a:r>
              <a:rPr lang="fr-FR" dirty="0"/>
              <a:t> the </a:t>
            </a:r>
            <a:r>
              <a:rPr lang="fr-FR" dirty="0" err="1"/>
              <a:t>need</a:t>
            </a:r>
            <a:r>
              <a:rPr lang="fr-FR" dirty="0"/>
              <a:t> for </a:t>
            </a:r>
            <a:r>
              <a:rPr lang="fr-FR" dirty="0" err="1"/>
              <a:t>development</a:t>
            </a:r>
            <a:r>
              <a:rPr lang="fr-FR" dirty="0"/>
              <a:t> of new business </a:t>
            </a:r>
            <a:r>
              <a:rPr lang="fr-FR" dirty="0" err="1"/>
              <a:t>models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deviate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dirty="0" err="1"/>
              <a:t>conceived</a:t>
            </a:r>
            <a:r>
              <a:rPr lang="fr-FR" dirty="0"/>
              <a:t> for </a:t>
            </a:r>
            <a:r>
              <a:rPr lang="fr-FR" dirty="0" err="1"/>
              <a:t>massively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pesticides. Photo JP </a:t>
            </a:r>
            <a:r>
              <a:rPr lang="fr-FR" dirty="0" err="1"/>
              <a:t>Malausa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5" y="6281624"/>
            <a:ext cx="4652992" cy="3670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21027" y="6583605"/>
            <a:ext cx="29373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Diversification </a:t>
            </a:r>
            <a:r>
              <a:rPr lang="fr-FR" dirty="0" err="1" smtClean="0"/>
              <a:t>requires</a:t>
            </a:r>
            <a:r>
              <a:rPr lang="fr-FR" dirty="0" smtClean="0"/>
              <a:t> a </a:t>
            </a:r>
            <a:r>
              <a:rPr lang="fr-FR" dirty="0"/>
              <a:t>range of </a:t>
            </a:r>
            <a:r>
              <a:rPr lang="fr-FR" dirty="0" err="1"/>
              <a:t>technical</a:t>
            </a:r>
            <a:r>
              <a:rPr lang="fr-FR" dirty="0"/>
              <a:t> and </a:t>
            </a:r>
            <a:r>
              <a:rPr lang="fr-FR" dirty="0" err="1"/>
              <a:t>organisational</a:t>
            </a:r>
            <a:r>
              <a:rPr lang="fr-FR" dirty="0"/>
              <a:t> innovations</a:t>
            </a:r>
            <a:br>
              <a:rPr lang="fr-FR" dirty="0"/>
            </a:br>
            <a:r>
              <a:rPr lang="fr-FR" dirty="0"/>
              <a:t>to help </a:t>
            </a:r>
            <a:r>
              <a:rPr lang="fr-FR" dirty="0" err="1"/>
              <a:t>remove</a:t>
            </a:r>
            <a:r>
              <a:rPr lang="fr-FR" dirty="0"/>
              <a:t> </a:t>
            </a:r>
            <a:r>
              <a:rPr lang="fr-FR" dirty="0" err="1"/>
              <a:t>barriers</a:t>
            </a:r>
            <a:r>
              <a:rPr lang="fr-FR" dirty="0"/>
              <a:t> all </a:t>
            </a:r>
            <a:r>
              <a:rPr lang="fr-FR" dirty="0" err="1"/>
              <a:t>along</a:t>
            </a:r>
            <a:r>
              <a:rPr lang="fr-FR" dirty="0"/>
              <a:t> the value </a:t>
            </a:r>
            <a:r>
              <a:rPr lang="fr-FR" dirty="0" err="1"/>
              <a:t>chain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farmers</a:t>
            </a:r>
            <a:r>
              <a:rPr lang="fr-FR" dirty="0"/>
              <a:t> to </a:t>
            </a:r>
            <a:r>
              <a:rPr lang="fr-FR" dirty="0" err="1"/>
              <a:t>consumers</a:t>
            </a:r>
            <a:r>
              <a:rPr lang="fr-FR" dirty="0" smtClean="0"/>
              <a:t>,</a:t>
            </a:r>
          </a:p>
          <a:p>
            <a:r>
              <a:rPr lang="fr-FR" dirty="0" smtClean="0"/>
              <a:t>PHOTOS : Project </a:t>
            </a:r>
            <a:r>
              <a:rPr lang="fr-FR" dirty="0" err="1" smtClean="0"/>
              <a:t>DiverIMPACTS</a:t>
            </a:r>
            <a:r>
              <a:rPr lang="fr-FR" dirty="0" smtClean="0"/>
              <a:t> (H2020)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033" y="6583606"/>
            <a:ext cx="4259513" cy="25393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600" y="3817456"/>
            <a:ext cx="6324599" cy="3916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11277600" y="7812701"/>
            <a:ext cx="6562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Impact </a:t>
            </a:r>
            <a:r>
              <a:rPr lang="fr-FR" dirty="0" smtClean="0"/>
              <a:t>of a pesticide </a:t>
            </a:r>
            <a:r>
              <a:rPr lang="fr-FR" dirty="0" err="1" smtClean="0"/>
              <a:t>tax</a:t>
            </a:r>
            <a:r>
              <a:rPr lang="fr-FR" dirty="0" smtClean="0"/>
              <a:t> on optimal pesticide use and </a:t>
            </a:r>
            <a:r>
              <a:rPr lang="fr-FR" dirty="0" err="1" smtClean="0"/>
              <a:t>welfare</a:t>
            </a:r>
            <a:r>
              <a:rPr lang="fr-FR" dirty="0" smtClean="0"/>
              <a:t> (r=2)</a:t>
            </a:r>
          </a:p>
          <a:p>
            <a:endParaRPr lang="fr-FR" dirty="0"/>
          </a:p>
          <a:p>
            <a:r>
              <a:rPr lang="fr-FR" dirty="0"/>
              <a:t>Bontemps, C., </a:t>
            </a:r>
            <a:r>
              <a:rPr lang="fr-FR" dirty="0" err="1"/>
              <a:t>Bougherara</a:t>
            </a:r>
            <a:r>
              <a:rPr lang="fr-FR" dirty="0"/>
              <a:t>, D., &amp; </a:t>
            </a:r>
            <a:r>
              <a:rPr lang="fr-FR" dirty="0" err="1"/>
              <a:t>Nauges</a:t>
            </a:r>
            <a:r>
              <a:rPr lang="fr-FR" dirty="0"/>
              <a:t>, C. (2021). Do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preferences</a:t>
            </a:r>
            <a:r>
              <a:rPr lang="fr-FR" dirty="0"/>
              <a:t> </a:t>
            </a:r>
            <a:r>
              <a:rPr lang="fr-FR" dirty="0" err="1"/>
              <a:t>really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? The case of pesticide use in agriculture. </a:t>
            </a:r>
            <a:r>
              <a:rPr lang="fr-FR" i="1" dirty="0" err="1"/>
              <a:t>Environmental</a:t>
            </a:r>
            <a:r>
              <a:rPr lang="fr-FR" i="1" dirty="0"/>
              <a:t> </a:t>
            </a:r>
            <a:r>
              <a:rPr lang="fr-FR" i="1" dirty="0" err="1"/>
              <a:t>Modeling</a:t>
            </a:r>
            <a:r>
              <a:rPr lang="fr-FR" i="1" dirty="0"/>
              <a:t> &amp; </a:t>
            </a:r>
            <a:r>
              <a:rPr lang="fr-FR" i="1" dirty="0" err="1"/>
              <a:t>Assessment</a:t>
            </a:r>
            <a:r>
              <a:rPr lang="fr-FR" dirty="0"/>
              <a:t>, </a:t>
            </a:r>
            <a:r>
              <a:rPr lang="fr-FR" i="1" dirty="0"/>
              <a:t>26</a:t>
            </a:r>
            <a:r>
              <a:rPr lang="fr-FR" dirty="0"/>
              <a:t>(4), 609-630.</a:t>
            </a:r>
          </a:p>
        </p:txBody>
      </p:sp>
    </p:spTree>
    <p:extLst>
      <p:ext uri="{BB962C8B-B14F-4D97-AF65-F5344CB8AC3E}">
        <p14:creationId xmlns:p14="http://schemas.microsoft.com/office/powerpoint/2010/main" val="5087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80483" y="2019300"/>
            <a:ext cx="16954714" cy="7239000"/>
          </a:xfrm>
        </p:spPr>
        <p:txBody>
          <a:bodyPr>
            <a:normAutofit fontScale="77500" lnSpcReduction="20000"/>
          </a:bodyPr>
          <a:lstStyle/>
          <a:p>
            <a:endParaRPr lang="fr-FR" dirty="0" smtClean="0"/>
          </a:p>
          <a:p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/>
              <a:t>Research</a:t>
            </a:r>
            <a:r>
              <a:rPr lang="fr-FR" dirty="0"/>
              <a:t> Alliance </a:t>
            </a:r>
            <a:r>
              <a:rPr lang="fr-FR" dirty="0">
                <a:solidFill>
                  <a:schemeClr val="tx1"/>
                </a:solidFill>
              </a:rPr>
              <a:t>‘</a:t>
            </a:r>
            <a:r>
              <a:rPr lang="fr-FR" dirty="0" err="1">
                <a:solidFill>
                  <a:schemeClr val="tx1"/>
                </a:solidFill>
              </a:rPr>
              <a:t>Towards</a:t>
            </a:r>
            <a:r>
              <a:rPr lang="fr-FR" dirty="0">
                <a:solidFill>
                  <a:schemeClr val="tx1"/>
                </a:solidFill>
              </a:rPr>
              <a:t> a </a:t>
            </a:r>
            <a:r>
              <a:rPr lang="fr-FR" dirty="0" err="1">
                <a:solidFill>
                  <a:schemeClr val="tx1"/>
                </a:solidFill>
              </a:rPr>
              <a:t>chemical</a:t>
            </a:r>
            <a:r>
              <a:rPr lang="fr-FR" dirty="0">
                <a:solidFill>
                  <a:schemeClr val="tx1"/>
                </a:solidFill>
              </a:rPr>
              <a:t> pesticide-free </a:t>
            </a:r>
            <a:r>
              <a:rPr lang="fr-FR" dirty="0" smtClean="0">
                <a:solidFill>
                  <a:schemeClr val="tx1"/>
                </a:solidFill>
              </a:rPr>
              <a:t>agriculture’ </a:t>
            </a:r>
          </a:p>
          <a:p>
            <a:endParaRPr lang="fr-FR" dirty="0" smtClean="0"/>
          </a:p>
          <a:p>
            <a:r>
              <a:rPr lang="fr-FR" dirty="0" smtClean="0"/>
              <a:t>French </a:t>
            </a:r>
            <a:r>
              <a:rPr lang="fr-FR" dirty="0"/>
              <a:t>National </a:t>
            </a:r>
            <a:r>
              <a:rPr lang="fr-FR" dirty="0" err="1"/>
              <a:t>Research</a:t>
            </a:r>
            <a:r>
              <a:rPr lang="fr-FR" dirty="0"/>
              <a:t> « Cultiver et Protéger Autrement » (</a:t>
            </a:r>
            <a:r>
              <a:rPr lang="fr-FR" dirty="0" err="1"/>
              <a:t>Growing</a:t>
            </a:r>
            <a:r>
              <a:rPr lang="fr-FR" dirty="0"/>
              <a:t> and </a:t>
            </a:r>
            <a:r>
              <a:rPr lang="fr-FR" dirty="0" err="1"/>
              <a:t>Protecting</a:t>
            </a:r>
            <a:r>
              <a:rPr lang="fr-FR" dirty="0"/>
              <a:t> </a:t>
            </a:r>
            <a:r>
              <a:rPr lang="fr-FR" dirty="0" err="1"/>
              <a:t>Crops</a:t>
            </a:r>
            <a:r>
              <a:rPr lang="fr-FR" dirty="0"/>
              <a:t> </a:t>
            </a:r>
            <a:r>
              <a:rPr lang="fr-FR" dirty="0" err="1"/>
              <a:t>Differently</a:t>
            </a:r>
            <a:r>
              <a:rPr lang="fr-FR" dirty="0"/>
              <a:t>) </a:t>
            </a:r>
          </a:p>
          <a:p>
            <a:pPr lvl="1"/>
            <a:r>
              <a:rPr lang="fr-FR" dirty="0"/>
              <a:t>30 million euros </a:t>
            </a:r>
          </a:p>
          <a:p>
            <a:pPr lvl="1"/>
            <a:r>
              <a:rPr lang="fr-FR" dirty="0"/>
              <a:t>10 </a:t>
            </a:r>
            <a:r>
              <a:rPr lang="fr-FR" dirty="0" err="1"/>
              <a:t>projects</a:t>
            </a:r>
            <a:r>
              <a:rPr lang="fr-FR" dirty="0"/>
              <a:t>: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multidisciplinary</a:t>
            </a:r>
            <a:r>
              <a:rPr lang="fr-FR" dirty="0"/>
              <a:t> , public </a:t>
            </a:r>
            <a:r>
              <a:rPr lang="fr-FR" dirty="0" err="1"/>
              <a:t>policies</a:t>
            </a:r>
            <a:r>
              <a:rPr lang="fr-FR" dirty="0"/>
              <a:t>, </a:t>
            </a:r>
            <a:r>
              <a:rPr lang="fr-FR" dirty="0" err="1"/>
              <a:t>epidemiosurveillance</a:t>
            </a:r>
            <a:r>
              <a:rPr lang="fr-FR" dirty="0"/>
              <a:t>, </a:t>
            </a:r>
            <a:r>
              <a:rPr lang="fr-FR" dirty="0" err="1"/>
              <a:t>microbiote</a:t>
            </a:r>
            <a:endParaRPr lang="fr-FR" dirty="0"/>
          </a:p>
          <a:p>
            <a:r>
              <a:rPr lang="fr-FR" dirty="0" smtClean="0"/>
              <a:t>It </a:t>
            </a:r>
            <a:r>
              <a:rPr lang="fr-FR" dirty="0" err="1" smtClean="0">
                <a:solidFill>
                  <a:schemeClr val="tx1"/>
                </a:solidFill>
              </a:rPr>
              <a:t>offers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perspectives for </a:t>
            </a:r>
            <a:r>
              <a:rPr lang="fr-FR" dirty="0"/>
              <a:t>impacts </a:t>
            </a:r>
            <a:r>
              <a:rPr lang="fr-FR" dirty="0" err="1"/>
              <a:t>such</a:t>
            </a:r>
            <a:r>
              <a:rPr lang="fr-FR" dirty="0"/>
              <a:t> as  :</a:t>
            </a:r>
          </a:p>
          <a:p>
            <a:pPr lvl="1"/>
            <a:r>
              <a:rPr lang="fr-FR" dirty="0"/>
              <a:t>A </a:t>
            </a:r>
            <a:r>
              <a:rPr lang="fr-FR" dirty="0" err="1"/>
              <a:t>variety</a:t>
            </a:r>
            <a:r>
              <a:rPr lang="fr-FR" dirty="0"/>
              <a:t> of </a:t>
            </a:r>
            <a:r>
              <a:rPr lang="fr-FR" dirty="0" err="1"/>
              <a:t>crop</a:t>
            </a:r>
            <a:r>
              <a:rPr lang="fr-FR" dirty="0"/>
              <a:t> mixtures </a:t>
            </a:r>
            <a:r>
              <a:rPr lang="fr-FR" dirty="0" err="1"/>
              <a:t>adapted</a:t>
            </a:r>
            <a:r>
              <a:rPr lang="fr-FR" dirty="0"/>
              <a:t> to local </a:t>
            </a:r>
            <a:r>
              <a:rPr lang="fr-FR" dirty="0" err="1"/>
              <a:t>context</a:t>
            </a:r>
            <a:endParaRPr lang="fr-FR" dirty="0"/>
          </a:p>
          <a:p>
            <a:pPr lvl="1"/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co</a:t>
            </a:r>
            <a:r>
              <a:rPr lang="fr-FR" dirty="0"/>
              <a:t>-design </a:t>
            </a:r>
            <a:r>
              <a:rPr lang="fr-FR" dirty="0" err="1"/>
              <a:t>approaches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pesticide-free </a:t>
            </a:r>
            <a:r>
              <a:rPr lang="fr-FR" dirty="0" err="1"/>
              <a:t>agrosystems</a:t>
            </a:r>
            <a:r>
              <a:rPr lang="fr-FR" dirty="0"/>
              <a:t> at </a:t>
            </a:r>
            <a:r>
              <a:rPr lang="fr-FR" dirty="0" err="1"/>
              <a:t>territory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1"/>
            <a:r>
              <a:rPr lang="fr-FR" dirty="0"/>
              <a:t>New </a:t>
            </a:r>
            <a:r>
              <a:rPr lang="fr-FR" dirty="0" err="1"/>
              <a:t>epidemiological</a:t>
            </a:r>
            <a:r>
              <a:rPr lang="fr-FR" dirty="0"/>
              <a:t> surveillance </a:t>
            </a:r>
            <a:r>
              <a:rPr lang="fr-FR" dirty="0" err="1"/>
              <a:t>strategies</a:t>
            </a:r>
            <a:r>
              <a:rPr lang="fr-FR" dirty="0"/>
              <a:t> to </a:t>
            </a:r>
            <a:r>
              <a:rPr lang="fr-FR" dirty="0" err="1"/>
              <a:t>implement</a:t>
            </a:r>
            <a:r>
              <a:rPr lang="fr-FR" dirty="0"/>
              <a:t> </a:t>
            </a:r>
            <a:r>
              <a:rPr lang="fr-FR" dirty="0" err="1"/>
              <a:t>prophylaxis</a:t>
            </a:r>
            <a:endParaRPr lang="fr-FR" dirty="0"/>
          </a:p>
          <a:p>
            <a:pPr lvl="1"/>
            <a:r>
              <a:rPr lang="fr-FR" dirty="0" err="1"/>
              <a:t>Novel</a:t>
            </a:r>
            <a:r>
              <a:rPr lang="fr-FR" dirty="0"/>
              <a:t> solutions for </a:t>
            </a:r>
            <a:r>
              <a:rPr lang="fr-FR" dirty="0" err="1"/>
              <a:t>seed</a:t>
            </a:r>
            <a:r>
              <a:rPr lang="fr-FR" dirty="0"/>
              <a:t> protection</a:t>
            </a:r>
          </a:p>
          <a:p>
            <a:pPr lvl="1"/>
            <a:r>
              <a:rPr lang="fr-FR" dirty="0" err="1"/>
              <a:t>Combinations</a:t>
            </a:r>
            <a:r>
              <a:rPr lang="fr-FR" dirty="0"/>
              <a:t> of </a:t>
            </a:r>
            <a:r>
              <a:rPr lang="fr-FR" dirty="0" err="1"/>
              <a:t>genetic</a:t>
            </a:r>
            <a:r>
              <a:rPr lang="fr-FR" dirty="0"/>
              <a:t> </a:t>
            </a:r>
            <a:r>
              <a:rPr lang="fr-FR" dirty="0" err="1"/>
              <a:t>resistance</a:t>
            </a:r>
            <a:r>
              <a:rPr lang="fr-FR" dirty="0"/>
              <a:t>, </a:t>
            </a:r>
            <a:r>
              <a:rPr lang="fr-FR" dirty="0" err="1"/>
              <a:t>biocontrol</a:t>
            </a:r>
            <a:r>
              <a:rPr lang="fr-FR" dirty="0"/>
              <a:t> and management options </a:t>
            </a:r>
            <a:r>
              <a:rPr lang="fr-FR" dirty="0" err="1"/>
              <a:t>adapted</a:t>
            </a:r>
            <a:r>
              <a:rPr lang="fr-FR" dirty="0"/>
              <a:t> to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cropping</a:t>
            </a:r>
            <a:r>
              <a:rPr lang="fr-FR" dirty="0"/>
              <a:t> </a:t>
            </a:r>
            <a:r>
              <a:rPr lang="fr-FR" dirty="0" err="1"/>
              <a:t>systems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New solutions </a:t>
            </a:r>
            <a:r>
              <a:rPr lang="fr-FR" dirty="0" err="1"/>
              <a:t>based</a:t>
            </a:r>
            <a:r>
              <a:rPr lang="fr-FR" dirty="0"/>
              <a:t> on plant-</a:t>
            </a:r>
            <a:r>
              <a:rPr lang="fr-FR" dirty="0" err="1"/>
              <a:t>microbiota</a:t>
            </a:r>
            <a:r>
              <a:rPr lang="fr-FR" dirty="0"/>
              <a:t> interactions</a:t>
            </a:r>
          </a:p>
          <a:p>
            <a:pPr lvl="1"/>
            <a:r>
              <a:rPr lang="fr-FR" dirty="0" err="1"/>
              <a:t>Political</a:t>
            </a:r>
            <a:r>
              <a:rPr lang="fr-FR" dirty="0"/>
              <a:t> and </a:t>
            </a:r>
            <a:r>
              <a:rPr lang="fr-FR" dirty="0" err="1"/>
              <a:t>organizational</a:t>
            </a:r>
            <a:r>
              <a:rPr lang="fr-FR" dirty="0"/>
              <a:t> solutions to trigger the </a:t>
            </a:r>
            <a:r>
              <a:rPr lang="fr-FR" dirty="0" smtClean="0"/>
              <a:t>transition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The change in </a:t>
            </a:r>
            <a:r>
              <a:rPr lang="fr-FR" dirty="0" err="1" smtClean="0"/>
              <a:t>paradigm</a:t>
            </a:r>
            <a:r>
              <a:rPr lang="fr-FR" dirty="0" smtClean="0"/>
              <a:t> </a:t>
            </a:r>
            <a:r>
              <a:rPr lang="fr-FR" dirty="0" err="1" smtClean="0"/>
              <a:t>concerns</a:t>
            </a:r>
            <a:r>
              <a:rPr lang="fr-FR" dirty="0" smtClean="0"/>
              <a:t> not </a:t>
            </a:r>
            <a:r>
              <a:rPr lang="fr-FR" dirty="0" err="1" smtClean="0"/>
              <a:t>only</a:t>
            </a:r>
            <a:r>
              <a:rPr lang="fr-FR" dirty="0" smtClean="0"/>
              <a:t> the topics </a:t>
            </a:r>
            <a:r>
              <a:rPr lang="fr-FR" dirty="0" err="1" smtClean="0"/>
              <a:t>addressed</a:t>
            </a:r>
            <a:r>
              <a:rPr lang="fr-FR" dirty="0" smtClean="0"/>
              <a:t> by </a:t>
            </a:r>
            <a:r>
              <a:rPr lang="fr-FR" dirty="0" err="1" smtClean="0"/>
              <a:t>researchers</a:t>
            </a:r>
            <a:r>
              <a:rPr lang="fr-FR" dirty="0" smtClean="0"/>
              <a:t> but </a:t>
            </a:r>
            <a:r>
              <a:rPr lang="fr-FR" dirty="0" err="1" smtClean="0"/>
              <a:t>also</a:t>
            </a:r>
            <a:r>
              <a:rPr lang="fr-FR" dirty="0" smtClean="0"/>
              <a:t> the </a:t>
            </a:r>
            <a:r>
              <a:rPr lang="fr-FR" dirty="0" err="1" smtClean="0"/>
              <a:t>way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done</a:t>
            </a:r>
            <a:r>
              <a:rPr lang="fr-FR" dirty="0" smtClean="0"/>
              <a:t>, the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implement</a:t>
            </a:r>
            <a:r>
              <a:rPr lang="fr-FR" dirty="0" smtClean="0"/>
              <a:t> interactions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farmers</a:t>
            </a:r>
            <a:r>
              <a:rPr lang="fr-FR" dirty="0" smtClean="0"/>
              <a:t>, </a:t>
            </a:r>
            <a:r>
              <a:rPr lang="fr-FR" dirty="0" err="1" smtClean="0"/>
              <a:t>agroindustries</a:t>
            </a:r>
            <a:r>
              <a:rPr lang="fr-FR" dirty="0" smtClean="0"/>
              <a:t>, </a:t>
            </a:r>
            <a:r>
              <a:rPr lang="fr-FR" dirty="0" err="1" smtClean="0"/>
              <a:t>policy-makers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8583" y="1108481"/>
            <a:ext cx="16916614" cy="1332377"/>
          </a:xfrm>
        </p:spPr>
        <p:txBody>
          <a:bodyPr/>
          <a:lstStyle/>
          <a:p>
            <a:r>
              <a:rPr lang="fr-FR" b="1" dirty="0" smtClean="0"/>
              <a:t>Conclusions : New </a:t>
            </a:r>
            <a:r>
              <a:rPr lang="fr-FR" b="1" dirty="0"/>
              <a:t>perspectives are </a:t>
            </a:r>
            <a:r>
              <a:rPr lang="fr-FR" b="1" dirty="0" err="1"/>
              <a:t>underway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912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66699"/>
            <a:ext cx="14554200" cy="99231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91000" y="6819900"/>
            <a:ext cx="967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>
                <a:solidFill>
                  <a:schemeClr val="bg1"/>
                </a:solidFill>
              </a:rPr>
              <a:t>Thank</a:t>
            </a:r>
            <a:r>
              <a:rPr lang="fr-FR" sz="6000" dirty="0">
                <a:solidFill>
                  <a:schemeClr val="bg1"/>
                </a:solidFill>
              </a:rPr>
              <a:t> </a:t>
            </a:r>
            <a:r>
              <a:rPr lang="fr-FR" sz="6000" dirty="0" err="1">
                <a:solidFill>
                  <a:schemeClr val="bg1"/>
                </a:solidFill>
              </a:rPr>
              <a:t>you</a:t>
            </a:r>
            <a:r>
              <a:rPr lang="fr-FR" sz="6000" dirty="0">
                <a:solidFill>
                  <a:schemeClr val="bg1"/>
                </a:solidFill>
              </a:rPr>
              <a:t> for </a:t>
            </a:r>
            <a:r>
              <a:rPr lang="fr-FR" sz="6000" dirty="0" err="1">
                <a:solidFill>
                  <a:schemeClr val="bg1"/>
                </a:solidFill>
              </a:rPr>
              <a:t>your</a:t>
            </a:r>
            <a:r>
              <a:rPr lang="fr-FR" sz="6000" dirty="0">
                <a:solidFill>
                  <a:schemeClr val="bg1"/>
                </a:solidFill>
              </a:rPr>
              <a:t> attention !</a:t>
            </a:r>
          </a:p>
        </p:txBody>
      </p:sp>
    </p:spTree>
    <p:extLst>
      <p:ext uri="{BB962C8B-B14F-4D97-AF65-F5344CB8AC3E}">
        <p14:creationId xmlns:p14="http://schemas.microsoft.com/office/powerpoint/2010/main" val="20005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2892" y="2739737"/>
            <a:ext cx="10097908" cy="5845181"/>
          </a:xfrm>
        </p:spPr>
        <p:txBody>
          <a:bodyPr>
            <a:normAutofit fontScale="92500"/>
          </a:bodyPr>
          <a:lstStyle/>
          <a:p>
            <a:r>
              <a:rPr lang="fr-FR" dirty="0"/>
              <a:t>EU : </a:t>
            </a:r>
            <a:r>
              <a:rPr lang="fr-FR" dirty="0" err="1"/>
              <a:t>Sustainable</a:t>
            </a:r>
            <a:r>
              <a:rPr lang="fr-FR" dirty="0"/>
              <a:t> Use Directive (</a:t>
            </a:r>
            <a:r>
              <a:rPr lang="is-IS" dirty="0"/>
              <a:t>2009/128/EC) </a:t>
            </a:r>
          </a:p>
          <a:p>
            <a:pPr lvl="1"/>
            <a:r>
              <a:rPr lang="fr-FR" dirty="0"/>
              <a:t>«</a:t>
            </a:r>
            <a:r>
              <a:rPr lang="fr-FR" sz="2400" dirty="0" err="1"/>
              <a:t>encouraging</a:t>
            </a:r>
            <a:r>
              <a:rPr lang="fr-FR" sz="2400" dirty="0"/>
              <a:t> the </a:t>
            </a:r>
            <a:r>
              <a:rPr lang="fr-FR" sz="2400" dirty="0" err="1"/>
              <a:t>development</a:t>
            </a:r>
            <a:r>
              <a:rPr lang="fr-FR" sz="2400" dirty="0"/>
              <a:t> and introduction of </a:t>
            </a:r>
            <a:r>
              <a:rPr lang="fr-FR" sz="2400" dirty="0" err="1"/>
              <a:t>integrated</a:t>
            </a:r>
            <a:r>
              <a:rPr lang="fr-FR" sz="2400" dirty="0"/>
              <a:t> </a:t>
            </a:r>
            <a:r>
              <a:rPr lang="fr-FR" sz="2400" dirty="0" err="1"/>
              <a:t>pest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management and of alternative </a:t>
            </a:r>
            <a:r>
              <a:rPr lang="fr-FR" sz="2400" dirty="0" err="1"/>
              <a:t>approaches</a:t>
            </a:r>
            <a:r>
              <a:rPr lang="fr-FR" sz="2400" dirty="0"/>
              <a:t> or techniques in </a:t>
            </a:r>
            <a:r>
              <a:rPr lang="fr-FR" sz="2400" dirty="0" err="1"/>
              <a:t>order</a:t>
            </a:r>
            <a:r>
              <a:rPr lang="fr-FR" sz="2400" dirty="0"/>
              <a:t> to </a:t>
            </a:r>
            <a:r>
              <a:rPr lang="fr-FR" sz="2400" dirty="0" err="1"/>
              <a:t>reduce</a:t>
            </a:r>
            <a:r>
              <a:rPr lang="fr-FR" sz="2400" dirty="0"/>
              <a:t> </a:t>
            </a:r>
            <a:r>
              <a:rPr lang="fr-FR" sz="2400" dirty="0" err="1"/>
              <a:t>dependency</a:t>
            </a:r>
            <a:r>
              <a:rPr lang="fr-FR" sz="2400" dirty="0"/>
              <a:t> on the use of pesticides</a:t>
            </a:r>
            <a:r>
              <a:rPr lang="fr-FR" dirty="0" smtClean="0"/>
              <a:t>»</a:t>
            </a:r>
          </a:p>
          <a:p>
            <a:pPr lvl="1"/>
            <a:r>
              <a:rPr lang="fr-FR" sz="3000" dirty="0" smtClean="0"/>
              <a:t>This directive </a:t>
            </a:r>
            <a:r>
              <a:rPr lang="fr-FR" sz="3000" dirty="0" err="1" smtClean="0"/>
              <a:t>is</a:t>
            </a:r>
            <a:r>
              <a:rPr lang="fr-FR" sz="3000" dirty="0" smtClean="0"/>
              <a:t> </a:t>
            </a:r>
            <a:r>
              <a:rPr lang="fr-FR" sz="3000" dirty="0" err="1" smtClean="0"/>
              <a:t>currently</a:t>
            </a:r>
            <a:r>
              <a:rPr lang="fr-FR" sz="3000" dirty="0" smtClean="0"/>
              <a:t> </a:t>
            </a:r>
            <a:r>
              <a:rPr lang="fr-FR" sz="3000" dirty="0" err="1" smtClean="0"/>
              <a:t>being</a:t>
            </a:r>
            <a:r>
              <a:rPr lang="fr-FR" sz="3000" dirty="0" smtClean="0"/>
              <a:t> </a:t>
            </a:r>
            <a:r>
              <a:rPr lang="fr-FR" sz="3000" dirty="0" err="1" smtClean="0"/>
              <a:t>revised</a:t>
            </a:r>
            <a:endParaRPr lang="fr-FR" sz="3000" dirty="0"/>
          </a:p>
          <a:p>
            <a:pPr lvl="1"/>
            <a:r>
              <a:rPr lang="fr-FR" sz="2800" dirty="0" err="1"/>
              <a:t>Regulations</a:t>
            </a:r>
            <a:r>
              <a:rPr lang="fr-FR" sz="2800" dirty="0"/>
              <a:t> 1107/2009, 1185/2009, 283- </a:t>
            </a:r>
            <a:r>
              <a:rPr lang="fr-FR" sz="2800" dirty="0" smtClean="0"/>
              <a:t>284/2013</a:t>
            </a:r>
          </a:p>
          <a:p>
            <a:endParaRPr lang="fr-FR" sz="2800" dirty="0"/>
          </a:p>
          <a:p>
            <a:r>
              <a:rPr lang="fr-FR" dirty="0"/>
              <a:t>2020  </a:t>
            </a:r>
            <a:r>
              <a:rPr lang="fr-FR" dirty="0" err="1"/>
              <a:t>European</a:t>
            </a:r>
            <a:r>
              <a:rPr lang="fr-FR" dirty="0"/>
              <a:t> Green Deal &amp; </a:t>
            </a:r>
            <a:r>
              <a:rPr lang="fr-FR" dirty="0" err="1"/>
              <a:t>Farm</a:t>
            </a:r>
            <a:r>
              <a:rPr lang="fr-FR" dirty="0"/>
              <a:t> to Fork </a:t>
            </a:r>
            <a:r>
              <a:rPr lang="fr-FR" dirty="0" err="1"/>
              <a:t>strategy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Decrease</a:t>
            </a:r>
            <a:r>
              <a:rPr lang="fr-FR" dirty="0"/>
              <a:t> the </a:t>
            </a:r>
            <a:r>
              <a:rPr lang="fr-FR" dirty="0" smtClean="0"/>
              <a:t>use and </a:t>
            </a:r>
            <a:r>
              <a:rPr lang="fr-FR" dirty="0" err="1" smtClean="0"/>
              <a:t>risk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err="1"/>
              <a:t>chemical</a:t>
            </a:r>
            <a:r>
              <a:rPr lang="fr-FR" dirty="0"/>
              <a:t> pesticides by 50% by 2030 and </a:t>
            </a:r>
          </a:p>
          <a:p>
            <a:pPr lvl="1"/>
            <a:r>
              <a:rPr lang="fr-FR" dirty="0" err="1"/>
              <a:t>Decrease</a:t>
            </a:r>
            <a:r>
              <a:rPr lang="fr-FR" dirty="0"/>
              <a:t> the use of more </a:t>
            </a:r>
            <a:r>
              <a:rPr lang="fr-FR" dirty="0" err="1"/>
              <a:t>hazardous</a:t>
            </a:r>
            <a:r>
              <a:rPr lang="fr-FR" dirty="0"/>
              <a:t> pesticides by 50% by 2030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1000" y="1144123"/>
            <a:ext cx="16916614" cy="1332377"/>
          </a:xfrm>
        </p:spPr>
        <p:txBody>
          <a:bodyPr>
            <a:normAutofit/>
          </a:bodyPr>
          <a:lstStyle/>
          <a:p>
            <a:r>
              <a:rPr lang="fr-FR" dirty="0" err="1"/>
              <a:t>Ten</a:t>
            </a:r>
            <a:r>
              <a:rPr lang="fr-FR" dirty="0"/>
              <a:t> </a:t>
            </a:r>
            <a:r>
              <a:rPr lang="fr-FR" dirty="0" err="1"/>
              <a:t>years</a:t>
            </a:r>
            <a:r>
              <a:rPr lang="fr-FR" dirty="0"/>
              <a:t> of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policies</a:t>
            </a:r>
            <a:r>
              <a:rPr lang="fr-FR" dirty="0"/>
              <a:t> </a:t>
            </a:r>
            <a:r>
              <a:rPr lang="fr-FR" dirty="0" err="1"/>
              <a:t>towards</a:t>
            </a:r>
            <a:r>
              <a:rPr lang="fr-FR" dirty="0"/>
              <a:t> a </a:t>
            </a:r>
            <a:r>
              <a:rPr lang="fr-FR" dirty="0" err="1"/>
              <a:t>reduction</a:t>
            </a:r>
            <a:r>
              <a:rPr lang="fr-FR" dirty="0"/>
              <a:t> of pesticide use in agriculture</a:t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316B11B-1899-B540-AC9A-C1AC9D525490}"/>
              </a:ext>
            </a:extLst>
          </p:cNvPr>
          <p:cNvSpPr txBox="1"/>
          <p:nvPr/>
        </p:nvSpPr>
        <p:spPr>
          <a:xfrm>
            <a:off x="10972800" y="7886700"/>
            <a:ext cx="700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Current</a:t>
            </a:r>
            <a:r>
              <a:rPr lang="fr-FR" sz="2400" dirty="0"/>
              <a:t> </a:t>
            </a:r>
            <a:r>
              <a:rPr lang="fr-FR" sz="2400" dirty="0" err="1"/>
              <a:t>reduction</a:t>
            </a:r>
            <a:r>
              <a:rPr lang="fr-FR" sz="2400" dirty="0"/>
              <a:t> </a:t>
            </a:r>
            <a:r>
              <a:rPr lang="fr-FR" sz="2400" dirty="0" err="1"/>
              <a:t>trajectory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en-GB" sz="2400" dirty="0" smtClean="0"/>
              <a:t>definitively</a:t>
            </a:r>
            <a:r>
              <a:rPr lang="fr-FR" sz="2400" dirty="0" smtClean="0"/>
              <a:t> to </a:t>
            </a:r>
            <a:r>
              <a:rPr lang="fr-FR" sz="2400" dirty="0"/>
              <a:t>slow to </a:t>
            </a:r>
            <a:r>
              <a:rPr lang="fr-FR" sz="2400" dirty="0" err="1"/>
              <a:t>achieve</a:t>
            </a:r>
            <a:r>
              <a:rPr lang="fr-FR" sz="2400" dirty="0"/>
              <a:t> the Green Deal </a:t>
            </a:r>
            <a:r>
              <a:rPr lang="fr-FR" sz="2400" dirty="0" smtClean="0"/>
              <a:t>Objectives 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10972800" y="720327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Eurostat</a:t>
            </a:r>
            <a:endParaRPr lang="fr-FR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640417"/>
              </p:ext>
            </p:extLst>
          </p:nvPr>
        </p:nvGraphicFramePr>
        <p:xfrm>
          <a:off x="10210800" y="2476500"/>
          <a:ext cx="7765473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92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18583" y="3585193"/>
            <a:ext cx="8677817" cy="5845181"/>
          </a:xfrm>
        </p:spPr>
        <p:txBody>
          <a:bodyPr/>
          <a:lstStyle/>
          <a:p>
            <a:r>
              <a:rPr lang="fr-FR" dirty="0"/>
              <a:t>2008: </a:t>
            </a:r>
            <a:r>
              <a:rPr lang="fr-FR" dirty="0" err="1"/>
              <a:t>Reduce</a:t>
            </a:r>
            <a:r>
              <a:rPr lang="fr-FR" dirty="0"/>
              <a:t> by 50% the use of pesticide in 10 </a:t>
            </a:r>
            <a:r>
              <a:rPr lang="fr-FR" dirty="0" err="1"/>
              <a:t>years</a:t>
            </a:r>
            <a:r>
              <a:rPr lang="fr-FR" dirty="0"/>
              <a:t> if possible</a:t>
            </a:r>
          </a:p>
          <a:p>
            <a:r>
              <a:rPr lang="fr-FR" dirty="0"/>
              <a:t>2018: </a:t>
            </a:r>
            <a:r>
              <a:rPr lang="fr-FR" dirty="0" err="1"/>
              <a:t>Reduce</a:t>
            </a:r>
            <a:r>
              <a:rPr lang="fr-FR" dirty="0"/>
              <a:t> the use by 50% by 2025.</a:t>
            </a:r>
          </a:p>
          <a:p>
            <a:r>
              <a:rPr lang="fr-FR" dirty="0"/>
              <a:t>Actions :</a:t>
            </a:r>
          </a:p>
          <a:p>
            <a:pPr lvl="1"/>
            <a:r>
              <a:rPr lang="fr-FR" dirty="0"/>
              <a:t>network of </a:t>
            </a:r>
            <a:r>
              <a:rPr lang="fr-FR" dirty="0" err="1"/>
              <a:t>farms</a:t>
            </a:r>
            <a:r>
              <a:rPr lang="fr-FR" dirty="0"/>
              <a:t> </a:t>
            </a:r>
            <a:r>
              <a:rPr lang="fr-FR" dirty="0" smtClean="0"/>
              <a:t> and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endParaRPr lang="fr-FR" dirty="0"/>
          </a:p>
          <a:p>
            <a:pPr lvl="1"/>
            <a:r>
              <a:rPr lang="fr-FR" dirty="0"/>
              <a:t>internet information </a:t>
            </a:r>
            <a:r>
              <a:rPr lang="fr-FR" dirty="0" err="1"/>
              <a:t>platform</a:t>
            </a:r>
            <a:endParaRPr lang="fr-FR" dirty="0"/>
          </a:p>
          <a:p>
            <a:pPr lvl="1"/>
            <a:r>
              <a:rPr lang="fr-FR" dirty="0" err="1"/>
              <a:t>Research</a:t>
            </a:r>
            <a:r>
              <a:rPr lang="fr-FR" dirty="0"/>
              <a:t> and Innovation support</a:t>
            </a:r>
          </a:p>
          <a:p>
            <a:pPr lvl="1"/>
            <a:r>
              <a:rPr lang="fr-FR" dirty="0"/>
              <a:t>pesticides </a:t>
            </a:r>
            <a:r>
              <a:rPr lang="fr-FR" dirty="0" err="1"/>
              <a:t>saving</a:t>
            </a:r>
            <a:r>
              <a:rPr lang="fr-FR" dirty="0"/>
              <a:t> </a:t>
            </a:r>
            <a:r>
              <a:rPr lang="fr-FR" dirty="0" err="1" smtClean="0"/>
              <a:t>certificates</a:t>
            </a: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01650" y="1149298"/>
            <a:ext cx="16916614" cy="1332377"/>
          </a:xfrm>
        </p:spPr>
        <p:txBody>
          <a:bodyPr/>
          <a:lstStyle/>
          <a:p>
            <a:r>
              <a:rPr lang="fr-FR" dirty="0"/>
              <a:t>The French National Action Plan: </a:t>
            </a:r>
            <a:r>
              <a:rPr lang="fr-FR" dirty="0" err="1"/>
              <a:t>Ecophyto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0"/>
          </p:nvPr>
        </p:nvSpPr>
        <p:spPr>
          <a:xfrm>
            <a:off x="618583" y="2272214"/>
            <a:ext cx="16916614" cy="1018529"/>
          </a:xfrm>
        </p:spPr>
        <p:txBody>
          <a:bodyPr/>
          <a:lstStyle/>
          <a:p>
            <a:r>
              <a:rPr lang="fr-FR" dirty="0" err="1"/>
              <a:t>Launched</a:t>
            </a:r>
            <a:r>
              <a:rPr lang="fr-FR" dirty="0"/>
              <a:t> in 2008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933" y="1962711"/>
            <a:ext cx="8394700" cy="54771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582400" y="7547103"/>
            <a:ext cx="525780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In </a:t>
            </a:r>
            <a:r>
              <a:rPr lang="fr-FR" dirty="0" err="1"/>
              <a:t>blue</a:t>
            </a:r>
            <a:r>
              <a:rPr lang="fr-FR" dirty="0"/>
              <a:t> : </a:t>
            </a:r>
            <a:r>
              <a:rPr lang="fr-FR" dirty="0" err="1"/>
              <a:t>quantites</a:t>
            </a:r>
            <a:r>
              <a:rPr lang="fr-FR" dirty="0"/>
              <a:t> of pesticide </a:t>
            </a:r>
            <a:r>
              <a:rPr lang="fr-FR" dirty="0" err="1"/>
              <a:t>sold</a:t>
            </a:r>
            <a:r>
              <a:rPr lang="fr-FR" dirty="0"/>
              <a:t> </a:t>
            </a:r>
            <a:r>
              <a:rPr lang="fr-FR" dirty="0" err="1"/>
              <a:t>excluded</a:t>
            </a:r>
            <a:r>
              <a:rPr lang="fr-FR" dirty="0"/>
              <a:t>  </a:t>
            </a:r>
            <a:r>
              <a:rPr lang="fr-FR" dirty="0" err="1"/>
              <a:t>biocontrol</a:t>
            </a:r>
            <a:r>
              <a:rPr lang="fr-FR" dirty="0"/>
              <a:t> and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farming</a:t>
            </a:r>
            <a:endParaRPr lang="fr-FR" dirty="0"/>
          </a:p>
          <a:p>
            <a:endParaRPr lang="fr-FR" dirty="0"/>
          </a:p>
          <a:p>
            <a:r>
              <a:rPr lang="fr-FR" dirty="0"/>
              <a:t>In green : 3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average</a:t>
            </a:r>
            <a:endParaRPr lang="fr-FR" dirty="0"/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red</a:t>
            </a:r>
            <a:r>
              <a:rPr lang="fr-FR" dirty="0"/>
              <a:t> :</a:t>
            </a:r>
            <a:r>
              <a:rPr lang="fr-FR" dirty="0" err="1"/>
              <a:t>quantities</a:t>
            </a:r>
            <a:r>
              <a:rPr lang="fr-FR" dirty="0"/>
              <a:t> of </a:t>
            </a:r>
            <a:r>
              <a:rPr lang="fr-FR" dirty="0" err="1"/>
              <a:t>products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as  </a:t>
            </a:r>
            <a:r>
              <a:rPr lang="fr-FR" dirty="0" err="1"/>
              <a:t>biocontrol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and/or in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farming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70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6096000" y="1654620"/>
            <a:ext cx="8640000" cy="864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/>
          </a:p>
        </p:txBody>
      </p:sp>
      <p:sp>
        <p:nvSpPr>
          <p:cNvPr id="4" name="Rectangle à coins arrondis 3"/>
          <p:cNvSpPr/>
          <p:nvPr/>
        </p:nvSpPr>
        <p:spPr>
          <a:xfrm>
            <a:off x="5473729" y="1373441"/>
            <a:ext cx="4080419" cy="2075552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Farmer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Historical use of pesticide allowed simplification of cropping systems and loss of natural regulations of pests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Pesticide </a:t>
            </a: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are  cheap, efficient, and easy to use to minimize crop losses risk and maximize </a:t>
            </a: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yields</a:t>
            </a:r>
            <a:endParaRPr lang="en-GB" sz="165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857216" y="3570913"/>
            <a:ext cx="4222020" cy="1923707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Upstream 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firms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marketing </a:t>
            </a: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high-performance equipment, improved seeds, fertilisers and pesticides </a:t>
            </a:r>
            <a:endParaRPr lang="en-GB" sz="16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Path </a:t>
            </a: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dependency of Investments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4930425" y="6448532"/>
            <a:ext cx="4104291" cy="1651412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Extension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services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Generic advices focused on helping farmers to minimize risks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Selling companies are the main providers of advices on pesticide use</a:t>
            </a: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095999" y="8548532"/>
            <a:ext cx="4320001" cy="1746088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Research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Research/Innovations are produced for the current cropping </a:t>
            </a: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systems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Pesticides still perceive as a key element of production systems.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 L</a:t>
            </a: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imits of IPM</a:t>
            </a: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0950383" y="8745252"/>
            <a:ext cx="4163078" cy="1549368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Public policies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Ag Policies mainly designed for current systems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Lack of innovative and efficient policies to support ag transition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12526805" y="5953561"/>
            <a:ext cx="4221332" cy="1982480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Downstream 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firms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>
                <a:solidFill>
                  <a:schemeClr val="accent6">
                    <a:lumMod val="50000"/>
                  </a:schemeClr>
                </a:solidFill>
              </a:rPr>
              <a:t>organising the collection, processing and marketing of few species </a:t>
            </a:r>
            <a:endParaRPr lang="en-GB" sz="16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path dependency of investments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Lack of value chains enhancing diversification crops, mixed crops, pesticide free crops..</a:t>
            </a: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2274716" y="3476456"/>
            <a:ext cx="3945408" cy="1614171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Retailer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Visual quality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Food products preservation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Added-value share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Supply regularity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0416001" y="1510721"/>
            <a:ext cx="4064159" cy="1314830"/>
          </a:xfrm>
          <a:prstGeom prst="roundRect">
            <a:avLst/>
          </a:prstGeom>
          <a:solidFill>
            <a:schemeClr val="bg1"/>
          </a:solidFill>
          <a:ln>
            <a:solidFill>
              <a:srgbClr val="C5E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Consumer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Budget constraints, dietary habits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sz="1650" dirty="0" smtClean="0">
                <a:solidFill>
                  <a:schemeClr val="accent6">
                    <a:lumMod val="50000"/>
                  </a:schemeClr>
                </a:solidFill>
              </a:rPr>
              <a:t>Low WTP for pesticide free products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16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9034716" y="4354620"/>
            <a:ext cx="3240000" cy="3240000"/>
          </a:xfrm>
          <a:prstGeom prst="ellipse">
            <a:avLst/>
          </a:prstGeom>
          <a:solidFill>
            <a:srgbClr val="C5E0B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101495" y="4726679"/>
            <a:ext cx="31509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b="1" dirty="0">
                <a:solidFill>
                  <a:schemeClr val="accent6">
                    <a:lumMod val="75000"/>
                  </a:schemeClr>
                </a:solidFill>
              </a:rPr>
              <a:t>Pesticide </a:t>
            </a:r>
            <a:r>
              <a:rPr lang="en-GB" sz="2700" b="1" dirty="0">
                <a:solidFill>
                  <a:schemeClr val="accent6">
                    <a:lumMod val="75000"/>
                  </a:schemeClr>
                </a:solidFill>
              </a:rPr>
              <a:t>dependency</a:t>
            </a:r>
            <a:r>
              <a:rPr lang="fr-FR" sz="2700" b="1" dirty="0">
                <a:solidFill>
                  <a:schemeClr val="accent6">
                    <a:lumMod val="75000"/>
                  </a:schemeClr>
                </a:solidFill>
              </a:rPr>
              <a:t> of the </a:t>
            </a:r>
            <a:r>
              <a:rPr lang="fr-FR" sz="2700" b="1" dirty="0" err="1">
                <a:solidFill>
                  <a:schemeClr val="accent6">
                    <a:lumMod val="75000"/>
                  </a:schemeClr>
                </a:solidFill>
              </a:rPr>
              <a:t>agrifood</a:t>
            </a:r>
            <a:r>
              <a:rPr lang="fr-FR" sz="2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700" b="1" dirty="0" err="1">
                <a:solidFill>
                  <a:schemeClr val="accent6">
                    <a:lumMod val="75000"/>
                  </a:schemeClr>
                </a:solidFill>
              </a:rPr>
              <a:t>chains</a:t>
            </a:r>
            <a:r>
              <a:rPr lang="fr-FR" sz="2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fr-FR" sz="2700" b="1" dirty="0" smtClean="0">
                <a:solidFill>
                  <a:schemeClr val="accent6">
                    <a:lumMod val="75000"/>
                  </a:schemeClr>
                </a:solidFill>
              </a:rPr>
              <a:t>Socio-</a:t>
            </a:r>
            <a:r>
              <a:rPr lang="fr-FR" sz="2700" b="1" dirty="0" err="1" smtClean="0">
                <a:solidFill>
                  <a:schemeClr val="accent6">
                    <a:lumMod val="75000"/>
                  </a:schemeClr>
                </a:solidFill>
              </a:rPr>
              <a:t>technical</a:t>
            </a:r>
            <a:endParaRPr lang="fr-FR" sz="27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2700" b="1" dirty="0">
                <a:solidFill>
                  <a:schemeClr val="accent6">
                    <a:lumMod val="75000"/>
                  </a:schemeClr>
                </a:solidFill>
              </a:rPr>
              <a:t> Lock-in </a:t>
            </a:r>
          </a:p>
        </p:txBody>
      </p:sp>
      <p:sp>
        <p:nvSpPr>
          <p:cNvPr id="14" name="Titre 2"/>
          <p:cNvSpPr txBox="1">
            <a:spLocks/>
          </p:cNvSpPr>
          <p:nvPr/>
        </p:nvSpPr>
        <p:spPr>
          <a:xfrm>
            <a:off x="618583" y="1485900"/>
            <a:ext cx="4615564" cy="4008720"/>
          </a:xfrm>
          <a:prstGeom prst="rect">
            <a:avLst/>
          </a:prstGeom>
        </p:spPr>
        <p:txBody>
          <a:bodyPr vert="horz" lIns="0" tIns="46800" rIns="91440" bIns="45720" rtlCol="0" anchor="b">
            <a:norm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9000" b="0" kern="1200">
                <a:solidFill>
                  <a:srgbClr val="2E386D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fr-FR" sz="3600" dirty="0"/>
          </a:p>
        </p:txBody>
      </p:sp>
      <p:sp>
        <p:nvSpPr>
          <p:cNvPr id="15" name="Titre 2"/>
          <p:cNvSpPr txBox="1">
            <a:spLocks/>
          </p:cNvSpPr>
          <p:nvPr/>
        </p:nvSpPr>
        <p:spPr>
          <a:xfrm>
            <a:off x="366494" y="3448993"/>
            <a:ext cx="3993293" cy="990600"/>
          </a:xfrm>
          <a:prstGeom prst="rect">
            <a:avLst/>
          </a:prstGeom>
        </p:spPr>
        <p:txBody>
          <a:bodyPr vert="horz" lIns="0" tIns="46800" rIns="91440" bIns="45720" rtlCol="0" anchor="b">
            <a:noAutofit/>
          </a:bodyPr>
          <a:lstStyle>
            <a:lvl1pPr marL="0" indent="0" algn="ctr" defTabSz="13716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9000" b="0" kern="1200">
                <a:solidFill>
                  <a:srgbClr val="2E386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 err="1"/>
              <a:t>Why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</a:t>
            </a:r>
            <a:r>
              <a:rPr lang="fr-FR" sz="4000" dirty="0" err="1"/>
              <a:t>it</a:t>
            </a:r>
            <a:r>
              <a:rPr lang="fr-FR" sz="4000" dirty="0"/>
              <a:t> </a:t>
            </a:r>
            <a:r>
              <a:rPr lang="fr-FR" sz="4000" dirty="0" err="1"/>
              <a:t>so</a:t>
            </a:r>
            <a:r>
              <a:rPr lang="fr-FR" sz="4000" dirty="0"/>
              <a:t> </a:t>
            </a:r>
            <a:r>
              <a:rPr lang="fr-FR" sz="4000" dirty="0" err="1"/>
              <a:t>difficult</a:t>
            </a:r>
            <a:r>
              <a:rPr lang="fr-FR" sz="4000" dirty="0"/>
              <a:t> to </a:t>
            </a:r>
            <a:r>
              <a:rPr lang="fr-FR" sz="4000" dirty="0" err="1"/>
              <a:t>reduce</a:t>
            </a:r>
            <a:r>
              <a:rPr lang="fr-FR" sz="4000" dirty="0"/>
              <a:t> the use of pesticide?</a:t>
            </a:r>
          </a:p>
        </p:txBody>
      </p:sp>
    </p:spTree>
    <p:extLst>
      <p:ext uri="{BB962C8B-B14F-4D97-AF65-F5344CB8AC3E}">
        <p14:creationId xmlns:p14="http://schemas.microsoft.com/office/powerpoint/2010/main" val="14313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606893"/>
              </p:ext>
            </p:extLst>
          </p:nvPr>
        </p:nvGraphicFramePr>
        <p:xfrm>
          <a:off x="1371600" y="4217233"/>
          <a:ext cx="7362825" cy="3469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6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5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34667"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u="none" strike="noStrike" dirty="0">
                          <a:effectLst/>
                        </a:rPr>
                        <a:t>EU Total </a:t>
                      </a:r>
                      <a:r>
                        <a:rPr lang="fr-FR" sz="2800" u="none" strike="noStrike" dirty="0" err="1">
                          <a:effectLst/>
                        </a:rPr>
                        <a:t>Funding</a:t>
                      </a:r>
                      <a:endParaRPr lang="fr-FR" sz="28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fr-FR" sz="2800" u="none" strike="noStrike" dirty="0">
                          <a:effectLst/>
                        </a:rPr>
                        <a:t>Million euros </a:t>
                      </a:r>
                      <a:endParaRPr lang="fr-F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u="none" strike="noStrike" dirty="0">
                          <a:effectLst/>
                        </a:rPr>
                        <a:t>In relation </a:t>
                      </a:r>
                      <a:r>
                        <a:rPr lang="fr-FR" sz="2800" u="none" strike="noStrike" dirty="0" err="1">
                          <a:effectLst/>
                        </a:rPr>
                        <a:t>with</a:t>
                      </a:r>
                      <a:r>
                        <a:rPr lang="fr-FR" sz="2800" u="none" strike="noStrike" dirty="0">
                          <a:effectLst/>
                        </a:rPr>
                        <a:t> pesticide use </a:t>
                      </a:r>
                      <a:r>
                        <a:rPr lang="fr-FR" sz="2800" u="none" strike="noStrike" dirty="0" err="1">
                          <a:effectLst/>
                        </a:rPr>
                        <a:t>reduction</a:t>
                      </a:r>
                      <a:endParaRPr lang="fr-F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u="none" strike="noStrike" dirty="0" err="1">
                          <a:effectLst/>
                        </a:rPr>
                        <a:t>Targeted</a:t>
                      </a:r>
                      <a:r>
                        <a:rPr lang="fr-FR" sz="2800" u="none" strike="noStrike" dirty="0">
                          <a:effectLst/>
                        </a:rPr>
                        <a:t> to pesticide use </a:t>
                      </a:r>
                      <a:r>
                        <a:rPr lang="fr-FR" sz="2800" u="none" strike="noStrike" dirty="0" err="1">
                          <a:effectLst/>
                        </a:rPr>
                        <a:t>reduction</a:t>
                      </a:r>
                      <a:endParaRPr lang="fr-FR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222">
                <a:tc>
                  <a:txBody>
                    <a:bodyPr/>
                    <a:lstStyle/>
                    <a:p>
                      <a:pPr algn="l" fontAlgn="b"/>
                      <a:r>
                        <a:rPr lang="fr-FR" sz="2800" u="none" strike="noStrike">
                          <a:effectLst/>
                        </a:rPr>
                        <a:t>FP7</a:t>
                      </a:r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800" u="none" strike="noStrike" dirty="0">
                          <a:effectLst/>
                        </a:rPr>
                        <a:t>117</a:t>
                      </a:r>
                      <a:endParaRPr lang="cs-CZ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 dirty="0">
                          <a:effectLst/>
                        </a:rPr>
                        <a:t>67</a:t>
                      </a:r>
                      <a:endParaRPr lang="is-I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8222">
                <a:tc>
                  <a:txBody>
                    <a:bodyPr/>
                    <a:lstStyle/>
                    <a:p>
                      <a:pPr algn="l" fontAlgn="b"/>
                      <a:r>
                        <a:rPr lang="is-IS" sz="2800" u="none" strike="noStrike" dirty="0">
                          <a:effectLst/>
                        </a:rPr>
                        <a:t>H2020</a:t>
                      </a:r>
                      <a:endParaRPr lang="is-I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>
                          <a:effectLst/>
                        </a:rPr>
                        <a:t>267</a:t>
                      </a:r>
                      <a:endParaRPr lang="is-IS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2800" u="none" strike="noStrike" dirty="0">
                          <a:effectLst/>
                        </a:rPr>
                        <a:t>181</a:t>
                      </a:r>
                      <a:endParaRPr lang="fi-FI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222"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u="none" strike="noStrike" dirty="0">
                          <a:effectLst/>
                        </a:rPr>
                        <a:t>TOTAL (2008-2020)</a:t>
                      </a:r>
                      <a:endParaRPr lang="is-I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800" u="none" strike="noStrike">
                          <a:effectLst/>
                        </a:rPr>
                        <a:t>384</a:t>
                      </a:r>
                      <a:endParaRPr lang="fr-FR" sz="2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800" u="none" strike="noStrike" dirty="0">
                          <a:effectLst/>
                        </a:rPr>
                        <a:t>248</a:t>
                      </a:r>
                      <a:endParaRPr lang="is-I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Research</a:t>
            </a:r>
            <a:r>
              <a:rPr lang="fr-FR" b="1" dirty="0"/>
              <a:t> and Innovation in FP7 and H2020</a:t>
            </a:r>
          </a:p>
        </p:txBody>
      </p:sp>
      <p:sp>
        <p:nvSpPr>
          <p:cNvPr id="4" name="Sous-titre 3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A major effort </a:t>
            </a:r>
            <a:r>
              <a:rPr lang="fr-FR" dirty="0" err="1"/>
              <a:t>during</a:t>
            </a:r>
            <a:r>
              <a:rPr lang="fr-FR" dirty="0"/>
              <a:t> the last </a:t>
            </a:r>
            <a:r>
              <a:rPr lang="fr-FR" dirty="0" err="1"/>
              <a:t>ten</a:t>
            </a:r>
            <a:r>
              <a:rPr lang="fr-FR" dirty="0"/>
              <a:t> </a:t>
            </a:r>
            <a:r>
              <a:rPr lang="fr-FR" dirty="0" err="1" smtClean="0"/>
              <a:t>years</a:t>
            </a:r>
            <a:r>
              <a:rPr lang="fr-FR" dirty="0" smtClean="0"/>
              <a:t> a</a:t>
            </a:r>
            <a:r>
              <a:rPr lang="fr-FR" dirty="0" smtClean="0"/>
              <a:t>t </a:t>
            </a:r>
            <a:r>
              <a:rPr lang="fr-FR" dirty="0"/>
              <a:t>the EU </a:t>
            </a:r>
            <a:r>
              <a:rPr lang="fr-FR" dirty="0" err="1"/>
              <a:t>level</a:t>
            </a:r>
            <a:r>
              <a:rPr lang="fr-FR" dirty="0"/>
              <a:t> ( FP7, H2020) and at national </a:t>
            </a:r>
            <a:r>
              <a:rPr lang="fr-FR" dirty="0" err="1"/>
              <a:t>level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371600" y="78105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Excluding</a:t>
            </a:r>
            <a:r>
              <a:rPr lang="fr-FR" dirty="0"/>
              <a:t> </a:t>
            </a:r>
            <a:r>
              <a:rPr lang="fr-FR" dirty="0" err="1"/>
              <a:t>projects</a:t>
            </a:r>
            <a:r>
              <a:rPr lang="fr-FR" dirty="0"/>
              <a:t>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health</a:t>
            </a:r>
            <a:r>
              <a:rPr lang="fr-FR" dirty="0"/>
              <a:t> and </a:t>
            </a:r>
            <a:r>
              <a:rPr lang="fr-FR" dirty="0" err="1"/>
              <a:t>environmental</a:t>
            </a:r>
            <a:r>
              <a:rPr lang="fr-FR" dirty="0"/>
              <a:t> impacts of pesticides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134600" y="3647429"/>
            <a:ext cx="5791200" cy="55399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More </a:t>
            </a:r>
            <a:r>
              <a:rPr lang="fr-FR" sz="2800" dirty="0" err="1"/>
              <a:t>than</a:t>
            </a:r>
            <a:r>
              <a:rPr lang="fr-FR" sz="2800" dirty="0"/>
              <a:t> 140 </a:t>
            </a:r>
            <a:r>
              <a:rPr lang="fr-FR" sz="2800" dirty="0" err="1"/>
              <a:t>projects</a:t>
            </a:r>
            <a:r>
              <a:rPr lang="fr-FR" sz="2800" dirty="0"/>
              <a:t> </a:t>
            </a:r>
            <a:r>
              <a:rPr lang="fr-FR" sz="2800" dirty="0" smtClean="0"/>
              <a:t>are in </a:t>
            </a:r>
            <a:r>
              <a:rPr lang="fr-FR" sz="2800" dirty="0"/>
              <a:t>relation </a:t>
            </a:r>
            <a:r>
              <a:rPr lang="fr-FR" sz="2800" dirty="0" err="1"/>
              <a:t>with</a:t>
            </a:r>
            <a:r>
              <a:rPr lang="fr-FR" sz="2800" dirty="0"/>
              <a:t> pesticide use </a:t>
            </a:r>
            <a:r>
              <a:rPr lang="fr-FR" sz="2800" dirty="0" err="1" smtClean="0"/>
              <a:t>reduction</a:t>
            </a:r>
            <a:r>
              <a:rPr lang="fr-FR" sz="2800" dirty="0" smtClean="0"/>
              <a:t> </a:t>
            </a:r>
            <a:r>
              <a:rPr lang="fr-FR" sz="2800" dirty="0"/>
              <a:t>(</a:t>
            </a:r>
            <a:r>
              <a:rPr lang="fr-FR" sz="2800" dirty="0" err="1"/>
              <a:t>including</a:t>
            </a:r>
            <a:r>
              <a:rPr lang="fr-FR" sz="2800" dirty="0"/>
              <a:t> </a:t>
            </a:r>
            <a:r>
              <a:rPr lang="fr-FR" sz="2800" dirty="0" smtClean="0"/>
              <a:t> </a:t>
            </a:r>
            <a:r>
              <a:rPr lang="fr-FR" sz="2800" dirty="0" err="1" smtClean="0"/>
              <a:t>project</a:t>
            </a:r>
            <a:r>
              <a:rPr lang="fr-FR" sz="2800" dirty="0" err="1" smtClean="0"/>
              <a:t>s</a:t>
            </a:r>
            <a:r>
              <a:rPr lang="fr-FR" sz="2800" dirty="0" smtClean="0"/>
              <a:t> </a:t>
            </a:r>
            <a:r>
              <a:rPr lang="fr-FR" sz="2800" dirty="0" err="1" smtClean="0"/>
              <a:t>such</a:t>
            </a:r>
            <a:r>
              <a:rPr lang="fr-FR" sz="2800" dirty="0" smtClean="0"/>
              <a:t> as </a:t>
            </a:r>
            <a:r>
              <a:rPr lang="fr-FR" sz="2800" dirty="0" err="1" smtClean="0"/>
              <a:t>developing</a:t>
            </a:r>
            <a:r>
              <a:rPr lang="fr-FR" sz="2800" dirty="0" smtClean="0"/>
              <a:t> </a:t>
            </a:r>
            <a:r>
              <a:rPr lang="fr-FR" sz="2800" dirty="0" err="1" smtClean="0"/>
              <a:t>legume</a:t>
            </a:r>
            <a:r>
              <a:rPr lang="fr-FR" sz="2800" dirty="0"/>
              <a:t> </a:t>
            </a:r>
            <a:r>
              <a:rPr lang="fr-FR" sz="2800" dirty="0" err="1" smtClean="0"/>
              <a:t>crops</a:t>
            </a:r>
            <a:r>
              <a:rPr lang="fr-FR" sz="2800" dirty="0" smtClean="0"/>
              <a:t> in </a:t>
            </a:r>
            <a:r>
              <a:rPr lang="fr-FR" sz="2800" dirty="0" err="1" smtClean="0"/>
              <a:t>cropping</a:t>
            </a:r>
            <a:r>
              <a:rPr lang="fr-FR" sz="2800" dirty="0" smtClean="0"/>
              <a:t> </a:t>
            </a:r>
            <a:r>
              <a:rPr lang="fr-FR" sz="2800" dirty="0" err="1" smtClean="0"/>
              <a:t>systems</a:t>
            </a:r>
            <a:r>
              <a:rPr lang="fr-FR" sz="2800" dirty="0" smtClean="0"/>
              <a:t>, </a:t>
            </a:r>
            <a:r>
              <a:rPr lang="fr-FR" sz="2800" dirty="0" err="1" smtClean="0"/>
              <a:t>genetic</a:t>
            </a:r>
            <a:r>
              <a:rPr lang="fr-FR" sz="2800" dirty="0" smtClean="0"/>
              <a:t> basis of </a:t>
            </a:r>
            <a:r>
              <a:rPr lang="fr-FR" sz="2800" dirty="0" err="1" smtClean="0"/>
              <a:t>crop</a:t>
            </a:r>
            <a:r>
              <a:rPr lang="fr-FR" sz="2800" dirty="0" smtClean="0"/>
              <a:t> </a:t>
            </a:r>
            <a:r>
              <a:rPr lang="fr-FR" sz="2800" dirty="0" err="1" smtClean="0"/>
              <a:t>resistance</a:t>
            </a:r>
            <a:r>
              <a:rPr lang="fr-FR" sz="2800" dirty="0" smtClean="0"/>
              <a:t>,  </a:t>
            </a:r>
            <a:r>
              <a:rPr lang="fr-FR" sz="2800" dirty="0" err="1" smtClean="0"/>
              <a:t>improving</a:t>
            </a:r>
            <a:r>
              <a:rPr lang="fr-FR" sz="2800" dirty="0" smtClean="0"/>
              <a:t> inputs in </a:t>
            </a:r>
            <a:r>
              <a:rPr lang="fr-FR" sz="2800" dirty="0" err="1" smtClean="0"/>
              <a:t>organic</a:t>
            </a:r>
            <a:r>
              <a:rPr lang="fr-FR" sz="2800" dirty="0" smtClean="0"/>
              <a:t> </a:t>
            </a:r>
            <a:r>
              <a:rPr lang="fr-FR" sz="2800" dirty="0" err="1" smtClean="0"/>
              <a:t>farming</a:t>
            </a:r>
            <a:r>
              <a:rPr lang="fr-FR" sz="2800" dirty="0" smtClean="0"/>
              <a:t>) </a:t>
            </a:r>
            <a:r>
              <a:rPr lang="fr-FR" sz="2800" dirty="0"/>
              <a:t>for a total of 384 million euros.</a:t>
            </a:r>
          </a:p>
          <a:p>
            <a:endParaRPr lang="fr-FR" sz="2800" dirty="0"/>
          </a:p>
          <a:p>
            <a:r>
              <a:rPr lang="fr-FR" sz="2800" dirty="0" err="1"/>
              <a:t>Among</a:t>
            </a:r>
            <a:r>
              <a:rPr lang="fr-FR" sz="2800" dirty="0"/>
              <a:t> </a:t>
            </a:r>
            <a:r>
              <a:rPr lang="fr-FR" sz="2800" dirty="0" err="1"/>
              <a:t>them</a:t>
            </a:r>
            <a:r>
              <a:rPr lang="fr-FR" sz="2800" dirty="0"/>
              <a:t> </a:t>
            </a:r>
            <a:r>
              <a:rPr lang="fr-FR" sz="2800" dirty="0" err="1"/>
              <a:t>around</a:t>
            </a:r>
            <a:r>
              <a:rPr lang="fr-FR" sz="2800" dirty="0"/>
              <a:t> 100 </a:t>
            </a:r>
            <a:r>
              <a:rPr lang="fr-FR" sz="2800" dirty="0" err="1"/>
              <a:t>projects</a:t>
            </a:r>
            <a:r>
              <a:rPr lang="fr-FR" sz="2800" dirty="0"/>
              <a:t> </a:t>
            </a:r>
            <a:r>
              <a:rPr lang="fr-FR" sz="2800" dirty="0" smtClean="0"/>
              <a:t>are more </a:t>
            </a:r>
            <a:r>
              <a:rPr lang="fr-FR" sz="2800" dirty="0" err="1" smtClean="0"/>
              <a:t>directly</a:t>
            </a:r>
            <a:r>
              <a:rPr lang="fr-FR" sz="2800" dirty="0" smtClean="0"/>
              <a:t> </a:t>
            </a:r>
            <a:r>
              <a:rPr lang="fr-FR" sz="2800" dirty="0" err="1" smtClean="0"/>
              <a:t>focused</a:t>
            </a:r>
            <a:r>
              <a:rPr lang="fr-FR" sz="2800" dirty="0" smtClean="0"/>
              <a:t> </a:t>
            </a:r>
            <a:r>
              <a:rPr lang="fr-FR" sz="2800" dirty="0"/>
              <a:t>on </a:t>
            </a:r>
            <a:r>
              <a:rPr lang="fr-FR" sz="2800" dirty="0" err="1"/>
              <a:t>research</a:t>
            </a:r>
            <a:r>
              <a:rPr lang="fr-FR" sz="2800" dirty="0"/>
              <a:t> for </a:t>
            </a:r>
            <a:r>
              <a:rPr lang="fr-FR" sz="2800" dirty="0" err="1"/>
              <a:t>developing</a:t>
            </a:r>
            <a:r>
              <a:rPr lang="fr-FR" sz="2800" dirty="0"/>
              <a:t> alternative </a:t>
            </a:r>
            <a:r>
              <a:rPr lang="fr-FR" sz="2800" dirty="0" smtClean="0"/>
              <a:t>solutions to pesticides</a:t>
            </a:r>
            <a:endParaRPr lang="fr-FR" sz="28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28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500478"/>
              </p:ext>
            </p:extLst>
          </p:nvPr>
        </p:nvGraphicFramePr>
        <p:xfrm>
          <a:off x="1295400" y="2247900"/>
          <a:ext cx="103632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2039600" y="1104901"/>
            <a:ext cx="54864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pPr marL="342900" indent="-342900">
              <a:buFont typeface="Arial" charset="0"/>
              <a:buChar char="•"/>
            </a:pPr>
            <a:endParaRPr lang="fr-FR" sz="2400" dirty="0" smtClean="0"/>
          </a:p>
          <a:p>
            <a:pPr marL="342900" indent="-342900">
              <a:buFont typeface="Arial" charset="0"/>
              <a:buChar char="•"/>
            </a:pPr>
            <a:r>
              <a:rPr lang="fr-FR" sz="2400" dirty="0" err="1" smtClean="0"/>
              <a:t>Increase</a:t>
            </a:r>
            <a:r>
              <a:rPr lang="fr-FR" sz="2400" dirty="0" smtClean="0"/>
              <a:t> </a:t>
            </a:r>
            <a:r>
              <a:rPr lang="fr-FR" sz="2400" dirty="0" err="1"/>
              <a:t>from</a:t>
            </a:r>
            <a:r>
              <a:rPr lang="fr-FR" sz="2400" dirty="0"/>
              <a:t> FP7 to H2020 in all </a:t>
            </a:r>
            <a:r>
              <a:rPr lang="fr-FR" sz="2400" dirty="0" err="1"/>
              <a:t>domains</a:t>
            </a:r>
            <a:r>
              <a:rPr lang="fr-FR" sz="2400" dirty="0"/>
              <a:t> but </a:t>
            </a:r>
            <a:r>
              <a:rPr lang="fr-FR" sz="2400" dirty="0" err="1"/>
              <a:t>specially</a:t>
            </a:r>
            <a:r>
              <a:rPr lang="fr-FR" sz="2400" dirty="0"/>
              <a:t> in  the Digital-</a:t>
            </a:r>
            <a:r>
              <a:rPr lang="fr-FR" sz="2400" dirty="0" err="1"/>
              <a:t>Machinery</a:t>
            </a:r>
            <a:r>
              <a:rPr lang="fr-FR" sz="2400" dirty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342900" indent="-342900">
              <a:buFont typeface="Arial" charset="0"/>
              <a:buChar char="•"/>
            </a:pP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dirty="0" err="1" smtClean="0"/>
              <a:t>Strong</a:t>
            </a:r>
            <a:r>
              <a:rPr lang="fr-FR" sz="2400" dirty="0" smtClean="0"/>
              <a:t> </a:t>
            </a:r>
            <a:r>
              <a:rPr lang="fr-FR" sz="2400" dirty="0"/>
              <a:t>effort on </a:t>
            </a:r>
            <a:r>
              <a:rPr lang="fr-FR" sz="2400" dirty="0" err="1"/>
              <a:t>biocontrol</a:t>
            </a:r>
            <a:r>
              <a:rPr lang="fr-FR" sz="2400" dirty="0"/>
              <a:t> solutions</a:t>
            </a:r>
          </a:p>
          <a:p>
            <a:pPr marL="342900" indent="-342900">
              <a:buFont typeface="Arial" charset="0"/>
              <a:buChar char="•"/>
            </a:pPr>
            <a:endParaRPr lang="fr-FR" sz="2400" dirty="0" smtClean="0"/>
          </a:p>
          <a:p>
            <a:pPr marL="342900" indent="-342900">
              <a:buFont typeface="Arial" charset="0"/>
              <a:buChar char="•"/>
            </a:pP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dirty="0" err="1" smtClean="0"/>
              <a:t>Projects</a:t>
            </a:r>
            <a:r>
              <a:rPr lang="fr-FR" sz="2400" dirty="0" smtClean="0"/>
              <a:t> are </a:t>
            </a:r>
            <a:r>
              <a:rPr lang="fr-FR" sz="2400" dirty="0" err="1" smtClean="0"/>
              <a:t>producing</a:t>
            </a:r>
            <a:r>
              <a:rPr lang="fr-FR" sz="2400" dirty="0" smtClean="0"/>
              <a:t> </a:t>
            </a:r>
            <a:r>
              <a:rPr lang="fr-FR" sz="2400" dirty="0" err="1"/>
              <a:t>b</a:t>
            </a:r>
            <a:r>
              <a:rPr lang="fr-FR" sz="2400" dirty="0" err="1" smtClean="0"/>
              <a:t>reakthrough</a:t>
            </a:r>
            <a:r>
              <a:rPr lang="fr-FR" sz="2400" dirty="0" smtClean="0"/>
              <a:t> innovations  in </a:t>
            </a:r>
            <a:r>
              <a:rPr lang="fr-FR" sz="2400" dirty="0" err="1" smtClean="0"/>
              <a:t>several</a:t>
            </a:r>
            <a:r>
              <a:rPr lang="fr-FR" sz="2400" dirty="0" smtClean="0"/>
              <a:t> </a:t>
            </a:r>
            <a:r>
              <a:rPr lang="fr-FR" sz="2400" dirty="0" err="1" smtClean="0"/>
              <a:t>domains</a:t>
            </a:r>
            <a:r>
              <a:rPr lang="fr-FR" sz="2400" dirty="0" smtClean="0"/>
              <a:t> by </a:t>
            </a:r>
            <a:r>
              <a:rPr lang="fr-FR" sz="2400" dirty="0" err="1" smtClean="0"/>
              <a:t>combining</a:t>
            </a:r>
            <a:r>
              <a:rPr lang="fr-FR" sz="2400" dirty="0" smtClean="0"/>
              <a:t> fondamental and </a:t>
            </a:r>
            <a:r>
              <a:rPr lang="fr-FR" sz="2400" dirty="0" err="1" smtClean="0"/>
              <a:t>applied</a:t>
            </a:r>
            <a:r>
              <a:rPr lang="fr-FR" sz="2400" dirty="0" smtClean="0"/>
              <a:t> </a:t>
            </a:r>
            <a:r>
              <a:rPr lang="fr-FR" sz="2400" dirty="0" err="1" smtClean="0"/>
              <a:t>research</a:t>
            </a:r>
            <a:endParaRPr lang="fr-FR" sz="2400" dirty="0"/>
          </a:p>
          <a:p>
            <a:pPr marL="342900" indent="-342900">
              <a:buFont typeface="Arial" charset="0"/>
              <a:buChar char="•"/>
            </a:pPr>
            <a:endParaRPr lang="fr-FR" sz="2400" dirty="0"/>
          </a:p>
          <a:p>
            <a:pPr marL="342900" indent="-342900">
              <a:buFont typeface="Arial" charset="0"/>
              <a:buChar char="•"/>
            </a:pPr>
            <a:r>
              <a:rPr lang="fr-FR" sz="2400" dirty="0" err="1" smtClean="0"/>
              <a:t>However</a:t>
            </a:r>
            <a:r>
              <a:rPr lang="fr-FR" sz="2400" dirty="0" smtClean="0"/>
              <a:t>, </a:t>
            </a:r>
            <a:r>
              <a:rPr lang="fr-FR" sz="2400" dirty="0" err="1" smtClean="0"/>
              <a:t>most</a:t>
            </a:r>
            <a:r>
              <a:rPr lang="fr-FR" sz="2400" dirty="0" smtClean="0"/>
              <a:t> </a:t>
            </a:r>
            <a:r>
              <a:rPr lang="fr-FR" sz="2400" dirty="0"/>
              <a:t>of the </a:t>
            </a:r>
            <a:r>
              <a:rPr lang="fr-FR" sz="2400" dirty="0" err="1"/>
              <a:t>projects</a:t>
            </a:r>
            <a:r>
              <a:rPr lang="fr-FR" sz="2400" dirty="0"/>
              <a:t> are </a:t>
            </a:r>
            <a:r>
              <a:rPr lang="fr-FR" sz="2400" dirty="0" smtClean="0"/>
              <a:t> </a:t>
            </a:r>
            <a:r>
              <a:rPr lang="fr-FR" sz="2400" dirty="0" err="1" smtClean="0"/>
              <a:t>aimed</a:t>
            </a:r>
            <a:r>
              <a:rPr lang="fr-FR" sz="2400" dirty="0" smtClean="0"/>
              <a:t> to </a:t>
            </a:r>
            <a:r>
              <a:rPr lang="fr-FR" sz="2400" dirty="0" err="1" smtClean="0"/>
              <a:t>find</a:t>
            </a:r>
            <a:r>
              <a:rPr lang="fr-FR" sz="2400" dirty="0" smtClean="0"/>
              <a:t> one solution to one </a:t>
            </a:r>
            <a:r>
              <a:rPr lang="fr-FR" sz="2400" dirty="0" err="1" smtClean="0"/>
              <a:t>pest</a:t>
            </a:r>
            <a:r>
              <a:rPr lang="fr-FR" sz="2400" dirty="0" smtClean="0"/>
              <a:t>. </a:t>
            </a:r>
            <a:r>
              <a:rPr lang="fr-FR" sz="2400" dirty="0" smtClean="0"/>
              <a:t>Few </a:t>
            </a:r>
            <a:r>
              <a:rPr lang="fr-FR" sz="2400" dirty="0" err="1"/>
              <a:t>projects</a:t>
            </a:r>
            <a:r>
              <a:rPr lang="fr-FR" sz="2400" dirty="0"/>
              <a:t> on </a:t>
            </a:r>
            <a:r>
              <a:rPr lang="fr-FR" sz="2400" dirty="0" err="1"/>
              <a:t>integration</a:t>
            </a:r>
            <a:r>
              <a:rPr lang="fr-FR" sz="2400" dirty="0"/>
              <a:t> of solutions at the </a:t>
            </a:r>
            <a:r>
              <a:rPr lang="fr-FR" sz="2400" dirty="0" err="1"/>
              <a:t>Farm</a:t>
            </a:r>
            <a:r>
              <a:rPr lang="fr-FR" sz="2400" dirty="0"/>
              <a:t>/</a:t>
            </a:r>
            <a:r>
              <a:rPr lang="fr-FR" sz="2400" dirty="0" err="1"/>
              <a:t>Landscape</a:t>
            </a:r>
            <a:r>
              <a:rPr lang="fr-FR" sz="2400" dirty="0"/>
              <a:t>/Food </a:t>
            </a:r>
            <a:r>
              <a:rPr lang="fr-FR" sz="2400" dirty="0" err="1"/>
              <a:t>chains</a:t>
            </a:r>
            <a:r>
              <a:rPr lang="fr-FR" sz="2400" dirty="0"/>
              <a:t> </a:t>
            </a:r>
            <a:r>
              <a:rPr lang="fr-FR" sz="2400" dirty="0" err="1" smtClean="0"/>
              <a:t>levels</a:t>
            </a:r>
            <a:r>
              <a:rPr lang="fr-FR" sz="2400" dirty="0" smtClean="0"/>
              <a:t>. </a:t>
            </a:r>
            <a:r>
              <a:rPr lang="fr-FR" sz="2400" dirty="0" err="1" smtClean="0"/>
              <a:t>Very</a:t>
            </a:r>
            <a:r>
              <a:rPr lang="fr-FR" sz="2400" dirty="0" smtClean="0"/>
              <a:t> </a:t>
            </a:r>
            <a:r>
              <a:rPr lang="fr-FR" sz="2400" dirty="0" smtClean="0"/>
              <a:t>few </a:t>
            </a:r>
            <a:r>
              <a:rPr lang="fr-FR" sz="2400" dirty="0" err="1" smtClean="0"/>
              <a:t>projects</a:t>
            </a:r>
            <a:r>
              <a:rPr lang="fr-FR" sz="2400" dirty="0" smtClean="0"/>
              <a:t> on </a:t>
            </a:r>
            <a:r>
              <a:rPr lang="fr-FR" sz="2400" dirty="0" err="1" smtClean="0"/>
              <a:t>policies</a:t>
            </a:r>
            <a:r>
              <a:rPr lang="fr-FR" sz="2400" dirty="0" smtClean="0"/>
              <a:t> </a:t>
            </a:r>
            <a:r>
              <a:rPr lang="fr-FR" sz="2400" dirty="0" err="1" smtClean="0"/>
              <a:t>targeted</a:t>
            </a:r>
            <a:r>
              <a:rPr lang="fr-FR" sz="2400" dirty="0" smtClean="0"/>
              <a:t> to pesticide use </a:t>
            </a:r>
            <a:r>
              <a:rPr lang="fr-FR" sz="2400" dirty="0" err="1" smtClean="0"/>
              <a:t>reduction</a:t>
            </a:r>
            <a:endParaRPr lang="fr-FR" sz="2400" dirty="0" smtClean="0"/>
          </a:p>
          <a:p>
            <a:pPr marL="342900" indent="-342900">
              <a:buFont typeface="Arial" charset="0"/>
              <a:buChar char="•"/>
            </a:pPr>
            <a:endParaRPr lang="fr-FR" sz="2400" dirty="0" smtClean="0"/>
          </a:p>
        </p:txBody>
      </p:sp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685800" y="1104901"/>
            <a:ext cx="16535400" cy="1143000"/>
          </a:xfrm>
        </p:spPr>
        <p:txBody>
          <a:bodyPr/>
          <a:lstStyle/>
          <a:p>
            <a:r>
              <a:rPr lang="fr-FR" b="1" dirty="0" err="1"/>
              <a:t>Research</a:t>
            </a:r>
            <a:r>
              <a:rPr lang="fr-FR" b="1" dirty="0"/>
              <a:t> and Innovation in FP7 and H2020</a:t>
            </a:r>
          </a:p>
        </p:txBody>
      </p:sp>
    </p:spTree>
    <p:extLst>
      <p:ext uri="{BB962C8B-B14F-4D97-AF65-F5344CB8AC3E}">
        <p14:creationId xmlns:p14="http://schemas.microsoft.com/office/powerpoint/2010/main" val="2589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dirty="0" err="1"/>
              <a:t>Microbiota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impact on plant </a:t>
            </a:r>
            <a:r>
              <a:rPr lang="fr-FR" dirty="0" err="1"/>
              <a:t>health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Plant-plant</a:t>
            </a:r>
            <a:r>
              <a:rPr lang="fr-FR" dirty="0"/>
              <a:t> interactions </a:t>
            </a:r>
            <a:r>
              <a:rPr lang="fr-FR" dirty="0">
                <a:solidFill>
                  <a:schemeClr val="tx1"/>
                </a:solidFill>
              </a:rPr>
              <a:t>and </a:t>
            </a:r>
            <a:r>
              <a:rPr lang="fr-FR" dirty="0" err="1">
                <a:solidFill>
                  <a:schemeClr val="tx1"/>
                </a:solidFill>
              </a:rPr>
              <a:t>their</a:t>
            </a:r>
            <a:r>
              <a:rPr lang="fr-FR" dirty="0">
                <a:solidFill>
                  <a:schemeClr val="tx1"/>
                </a:solidFill>
              </a:rPr>
              <a:t> impacts </a:t>
            </a:r>
            <a:r>
              <a:rPr lang="fr-FR" dirty="0"/>
              <a:t>on diversification</a:t>
            </a:r>
          </a:p>
          <a:p>
            <a:endParaRPr lang="fr-FR" dirty="0"/>
          </a:p>
          <a:p>
            <a:r>
              <a:rPr lang="fr-FR" dirty="0"/>
              <a:t>Chemical </a:t>
            </a:r>
            <a:r>
              <a:rPr lang="fr-FR" dirty="0" err="1"/>
              <a:t>ecology</a:t>
            </a:r>
            <a:r>
              <a:rPr lang="fr-FR" dirty="0"/>
              <a:t>, </a:t>
            </a:r>
            <a:r>
              <a:rPr lang="fr-FR" dirty="0" err="1"/>
              <a:t>insect</a:t>
            </a:r>
            <a:r>
              <a:rPr lang="fr-FR" dirty="0"/>
              <a:t> and plant </a:t>
            </a:r>
            <a:r>
              <a:rPr lang="fr-FR" dirty="0" err="1"/>
              <a:t>odorscapes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immunology</a:t>
            </a:r>
            <a:r>
              <a:rPr lang="fr-FR" dirty="0"/>
              <a:t> and plant </a:t>
            </a:r>
            <a:r>
              <a:rPr lang="fr-FR" dirty="0" err="1"/>
              <a:t>immunity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/>
              <a:t>Towards</a:t>
            </a:r>
            <a:r>
              <a:rPr lang="fr-FR" b="1" dirty="0" smtClean="0"/>
              <a:t> a </a:t>
            </a:r>
            <a:r>
              <a:rPr lang="fr-FR" b="1" dirty="0" err="1" smtClean="0"/>
              <a:t>paradigm</a:t>
            </a:r>
            <a:r>
              <a:rPr lang="fr-FR" b="1" dirty="0" smtClean="0"/>
              <a:t> shift : </a:t>
            </a:r>
            <a:r>
              <a:rPr lang="fr-FR" b="1" dirty="0" err="1" smtClean="0"/>
              <a:t>E</a:t>
            </a:r>
            <a:r>
              <a:rPr lang="fr-FR" b="1" dirty="0" err="1" smtClean="0"/>
              <a:t>merging</a:t>
            </a:r>
            <a:r>
              <a:rPr lang="fr-FR" b="1" dirty="0" smtClean="0"/>
              <a:t> </a:t>
            </a:r>
            <a:r>
              <a:rPr lang="fr-FR" b="1" dirty="0"/>
              <a:t>issues and new fronts of </a:t>
            </a:r>
            <a:r>
              <a:rPr lang="fr-FR" b="1" dirty="0" smtClean="0"/>
              <a:t>science</a:t>
            </a:r>
            <a:endParaRPr lang="fr-FR" b="1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Breakthroughs in biological research offer new prospects in crop protection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4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37633" y="3009900"/>
            <a:ext cx="16916614" cy="5845181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fr-FR" dirty="0" err="1"/>
              <a:t>Paradigm</a:t>
            </a:r>
            <a:r>
              <a:rPr lang="fr-FR" dirty="0"/>
              <a:t> Shift : "an important change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happens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the </a:t>
            </a:r>
            <a:r>
              <a:rPr lang="fr-FR" dirty="0" err="1"/>
              <a:t>usual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of </a:t>
            </a:r>
            <a:r>
              <a:rPr lang="fr-FR" b="1" dirty="0" err="1"/>
              <a:t>thinking</a:t>
            </a:r>
            <a:r>
              <a:rPr lang="fr-FR" b="1" dirty="0"/>
              <a:t> about or </a:t>
            </a:r>
            <a:r>
              <a:rPr lang="fr-FR" b="1" dirty="0" err="1"/>
              <a:t>doing</a:t>
            </a:r>
            <a:r>
              <a:rPr lang="fr-FR" dirty="0"/>
              <a:t> </a:t>
            </a:r>
            <a:r>
              <a:rPr lang="fr-FR" dirty="0" err="1"/>
              <a:t>something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replaced</a:t>
            </a:r>
            <a:r>
              <a:rPr lang="fr-FR" dirty="0"/>
              <a:t> by a new and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." </a:t>
            </a:r>
            <a:r>
              <a:rPr lang="en-GB" dirty="0" smtClean="0"/>
              <a:t>“When </a:t>
            </a:r>
            <a:r>
              <a:rPr lang="en-GB" dirty="0"/>
              <a:t>paradigms change, the world itself changes with them” </a:t>
            </a:r>
            <a:r>
              <a:rPr lang="fr-FR" dirty="0" smtClean="0"/>
              <a:t>Thomas </a:t>
            </a:r>
            <a:r>
              <a:rPr lang="fr-FR" dirty="0"/>
              <a:t>Kuhn,  The Structure of Scientific </a:t>
            </a:r>
            <a:r>
              <a:rPr lang="fr-FR" dirty="0" err="1"/>
              <a:t>Revolutions</a:t>
            </a:r>
            <a:r>
              <a:rPr lang="fr-FR" dirty="0"/>
              <a:t> (1962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r>
              <a:rPr lang="en-US" dirty="0" smtClean="0"/>
              <a:t>Paradigm shift : thinking </a:t>
            </a:r>
            <a:r>
              <a:rPr lang="en-US" dirty="0"/>
              <a:t>crop protection without pesticides. </a:t>
            </a:r>
            <a:r>
              <a:rPr lang="en-US" dirty="0" smtClean="0"/>
              <a:t>To achieve a strong reduction in pesticide use,  </a:t>
            </a:r>
            <a:r>
              <a:rPr lang="en-US" dirty="0"/>
              <a:t>we must aim for a pesticide-free agriculture to explore new scientific horizons.</a:t>
            </a:r>
            <a:r>
              <a:rPr lang="fr-FR" dirty="0"/>
              <a:t> </a:t>
            </a:r>
            <a:endParaRPr lang="en-GB" dirty="0"/>
          </a:p>
          <a:p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Pesticide-free agriculture as a </a:t>
            </a:r>
            <a:r>
              <a:rPr lang="fr-FR" b="1" dirty="0" err="1"/>
              <a:t>paradigm</a:t>
            </a:r>
            <a:r>
              <a:rPr lang="fr-FR" b="1" dirty="0"/>
              <a:t> shift for </a:t>
            </a:r>
            <a:r>
              <a:rPr lang="fr-FR" b="1" dirty="0" err="1"/>
              <a:t>research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102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2933700"/>
            <a:ext cx="16916614" cy="584518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Setting a pesticide-free goal for </a:t>
            </a:r>
            <a:r>
              <a:rPr lang="fr-FR" dirty="0" err="1"/>
              <a:t>research</a:t>
            </a:r>
            <a:r>
              <a:rPr lang="fr-FR" dirty="0"/>
              <a:t> forces to :</a:t>
            </a:r>
          </a:p>
          <a:p>
            <a:pPr lvl="1"/>
            <a:r>
              <a:rPr lang="fr-FR" dirty="0"/>
              <a:t>Move to </a:t>
            </a:r>
            <a:r>
              <a:rPr lang="fr-FR" dirty="0" err="1"/>
              <a:t>systemic</a:t>
            </a:r>
            <a:r>
              <a:rPr lang="fr-FR" dirty="0"/>
              <a:t> changes</a:t>
            </a:r>
          </a:p>
          <a:p>
            <a:pPr lvl="1"/>
            <a:r>
              <a:rPr lang="fr-FR" dirty="0"/>
              <a:t>Put </a:t>
            </a:r>
            <a:r>
              <a:rPr lang="fr-FR" dirty="0" err="1"/>
              <a:t>prophylaxis</a:t>
            </a:r>
            <a:r>
              <a:rPr lang="fr-FR" dirty="0"/>
              <a:t> as the main objective</a:t>
            </a:r>
          </a:p>
          <a:p>
            <a:pPr lvl="1"/>
            <a:r>
              <a:rPr lang="fr-FR" dirty="0"/>
              <a:t>Go </a:t>
            </a:r>
            <a:r>
              <a:rPr lang="fr-FR" dirty="0" err="1"/>
              <a:t>further</a:t>
            </a:r>
            <a:r>
              <a:rPr lang="fr-FR" dirty="0"/>
              <a:t> in the </a:t>
            </a:r>
            <a:r>
              <a:rPr lang="fr-FR" dirty="0" err="1"/>
              <a:t>search</a:t>
            </a:r>
            <a:r>
              <a:rPr lang="fr-FR" dirty="0"/>
              <a:t> for disruptive solutions and </a:t>
            </a:r>
            <a:r>
              <a:rPr lang="fr-FR" dirty="0" err="1"/>
              <a:t>breakthrough</a:t>
            </a:r>
            <a:r>
              <a:rPr lang="fr-FR" dirty="0"/>
              <a:t> innovations</a:t>
            </a:r>
          </a:p>
          <a:p>
            <a:pPr lvl="1"/>
            <a:r>
              <a:rPr lang="fr-FR" dirty="0" err="1"/>
              <a:t>Consider</a:t>
            </a:r>
            <a:r>
              <a:rPr lang="fr-FR" dirty="0"/>
              <a:t> the </a:t>
            </a:r>
            <a:r>
              <a:rPr lang="fr-FR" dirty="0" err="1"/>
              <a:t>need</a:t>
            </a:r>
            <a:r>
              <a:rPr lang="fr-FR" dirty="0"/>
              <a:t> to combine the </a:t>
            </a:r>
            <a:r>
              <a:rPr lang="fr-FR" dirty="0" err="1"/>
              <a:t>advances</a:t>
            </a:r>
            <a:r>
              <a:rPr lang="fr-FR" dirty="0"/>
              <a:t> in the </a:t>
            </a:r>
            <a:r>
              <a:rPr lang="fr-FR" dirty="0" err="1"/>
              <a:t>different</a:t>
            </a:r>
            <a:r>
              <a:rPr lang="fr-FR" dirty="0"/>
              <a:t> disciplines in an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way</a:t>
            </a:r>
            <a:endParaRPr lang="fr-FR" dirty="0"/>
          </a:p>
          <a:p>
            <a:pPr lvl="1"/>
            <a:r>
              <a:rPr lang="fr-FR" dirty="0"/>
              <a:t>Mobilise the social sciences to </a:t>
            </a:r>
            <a:r>
              <a:rPr lang="fr-FR" dirty="0" err="1"/>
              <a:t>understand</a:t>
            </a:r>
            <a:r>
              <a:rPr lang="fr-FR" dirty="0"/>
              <a:t> how to </a:t>
            </a:r>
            <a:r>
              <a:rPr lang="fr-FR" dirty="0" err="1"/>
              <a:t>unlock</a:t>
            </a:r>
            <a:r>
              <a:rPr lang="fr-FR" dirty="0"/>
              <a:t> the system</a:t>
            </a:r>
          </a:p>
          <a:p>
            <a:pPr lvl="1"/>
            <a:endParaRPr lang="fr-FR" dirty="0"/>
          </a:p>
          <a:p>
            <a:r>
              <a:rPr lang="fr-FR" dirty="0"/>
              <a:t>This leads to major changes in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priorities</a:t>
            </a:r>
            <a:r>
              <a:rPr lang="fr-FR" dirty="0"/>
              <a:t> and </a:t>
            </a:r>
            <a:r>
              <a:rPr lang="fr-FR" dirty="0" err="1"/>
              <a:t>methods</a:t>
            </a:r>
            <a:r>
              <a:rPr lang="fr-FR" dirty="0"/>
              <a:t> in </a:t>
            </a:r>
            <a:r>
              <a:rPr lang="fr-FR" dirty="0" err="1"/>
              <a:t>agronomy</a:t>
            </a:r>
            <a:r>
              <a:rPr lang="fr-FR" dirty="0"/>
              <a:t>, </a:t>
            </a:r>
            <a:r>
              <a:rPr lang="fr-FR" dirty="0" err="1"/>
              <a:t>genetics</a:t>
            </a:r>
            <a:r>
              <a:rPr lang="fr-FR" dirty="0"/>
              <a:t> and </a:t>
            </a:r>
            <a:r>
              <a:rPr lang="fr-FR" dirty="0" err="1"/>
              <a:t>breeding</a:t>
            </a:r>
            <a:r>
              <a:rPr lang="fr-FR" dirty="0"/>
              <a:t>, </a:t>
            </a:r>
            <a:r>
              <a:rPr lang="fr-FR" dirty="0" err="1"/>
              <a:t>biocontrol,machinery</a:t>
            </a:r>
            <a:r>
              <a:rPr lang="fr-FR" dirty="0"/>
              <a:t> and digital, social </a:t>
            </a:r>
            <a:r>
              <a:rPr lang="fr-FR" dirty="0">
                <a:solidFill>
                  <a:schemeClr val="tx1"/>
                </a:solidFill>
              </a:rPr>
              <a:t>and </a:t>
            </a:r>
            <a:r>
              <a:rPr lang="fr-FR" dirty="0" err="1">
                <a:solidFill>
                  <a:schemeClr val="tx1"/>
                </a:solidFill>
              </a:rPr>
              <a:t>economic</a:t>
            </a:r>
            <a:r>
              <a:rPr lang="fr-FR" dirty="0">
                <a:solidFill>
                  <a:schemeClr val="tx1"/>
                </a:solidFill>
              </a:rPr>
              <a:t> sciences.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err="1" smtClean="0"/>
              <a:t>Some</a:t>
            </a:r>
            <a:r>
              <a:rPr lang="fr-FR" dirty="0" smtClean="0"/>
              <a:t> challenges are cross </a:t>
            </a:r>
            <a:r>
              <a:rPr lang="fr-FR" dirty="0" err="1" smtClean="0"/>
              <a:t>cutting</a:t>
            </a:r>
            <a:r>
              <a:rPr lang="fr-FR" dirty="0" smtClean="0"/>
              <a:t> the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domains</a:t>
            </a:r>
            <a:r>
              <a:rPr lang="fr-FR" dirty="0" smtClean="0"/>
              <a:t> :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identify</a:t>
            </a:r>
            <a:r>
              <a:rPr lang="fr-FR" dirty="0" smtClean="0"/>
              <a:t> 4 main challenges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Pesticide-free agriculture as a </a:t>
            </a:r>
            <a:r>
              <a:rPr lang="fr-FR" b="1" dirty="0" err="1"/>
              <a:t>paradigm</a:t>
            </a:r>
            <a:r>
              <a:rPr lang="fr-FR" b="1" dirty="0"/>
              <a:t> shift for </a:t>
            </a:r>
            <a:r>
              <a:rPr lang="fr-FR" b="1" dirty="0" err="1"/>
              <a:t>research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05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28755</TotalTime>
  <Words>1532</Words>
  <Application>Microsoft Macintosh PowerPoint</Application>
  <PresentationFormat>Personnalisé</PresentationFormat>
  <Paragraphs>206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Wingdings</vt:lpstr>
      <vt:lpstr>Arial</vt:lpstr>
      <vt:lpstr>Thème Office</vt:lpstr>
      <vt:lpstr>Présentation PowerPoint</vt:lpstr>
      <vt:lpstr>Ten years of European policies towards a reduction of pesticide use in agriculture </vt:lpstr>
      <vt:lpstr>The French National Action Plan: Ecophyto</vt:lpstr>
      <vt:lpstr>Présentation PowerPoint</vt:lpstr>
      <vt:lpstr>Research and Innovation in FP7 and H2020</vt:lpstr>
      <vt:lpstr>Research and Innovation in FP7 and H2020</vt:lpstr>
      <vt:lpstr>Towards a paradigm shift : Emerging issues and new fronts of science</vt:lpstr>
      <vt:lpstr>Pesticide-free agriculture as a paradigm shift for research</vt:lpstr>
      <vt:lpstr>Pesticide-free agriculture as a paradigm shift for research</vt:lpstr>
      <vt:lpstr>  4 key challenges and their implications for research</vt:lpstr>
      <vt:lpstr>1. Pesticide Free cropping systems based on natural regulations </vt:lpstr>
      <vt:lpstr>2. Think natural regulations at the landscape scale</vt:lpstr>
      <vt:lpstr>3. Tailored solutions instead of generic solutions</vt:lpstr>
      <vt:lpstr>4. value chains and public policies</vt:lpstr>
      <vt:lpstr>Conclusions : New perspectives are underway</vt:lpstr>
      <vt:lpstr>Présentation PowerPoint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Ajouter un titre</dc:title>
  <dc:creator>Annick</dc:creator>
  <cp:lastModifiedBy>Utilisateur de Microsoft Office</cp:lastModifiedBy>
  <cp:revision>213</cp:revision>
  <dcterms:created xsi:type="dcterms:W3CDTF">2006-08-16T00:00:00Z</dcterms:created>
  <dcterms:modified xsi:type="dcterms:W3CDTF">2022-05-31T20:12:08Z</dcterms:modified>
  <dc:identifier>DAEYXSdoe3w</dc:identifier>
</cp:coreProperties>
</file>